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Montserrat"/>
      <p:regular r:id="rId17"/>
    </p:embeddedFont>
    <p:embeddedFont>
      <p:font typeface="Montserrat"/>
      <p:regular r:id="rId18"/>
    </p:embeddedFont>
    <p:embeddedFont>
      <p:font typeface="Montserrat"/>
      <p:regular r:id="rId19"/>
    </p:embeddedFont>
    <p:embeddedFont>
      <p:font typeface="Montserrat"/>
      <p:regular r:id="rId20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svg"/><Relationship Id="rId3" Type="http://schemas.openxmlformats.org/officeDocument/2006/relationships/image" Target="../media/image-3-3.png"/><Relationship Id="rId4" Type="http://schemas.openxmlformats.org/officeDocument/2006/relationships/image" Target="../media/image-3-4.svg"/><Relationship Id="rId5" Type="http://schemas.openxmlformats.org/officeDocument/2006/relationships/image" Target="../media/image-3-5.png"/><Relationship Id="rId6" Type="http://schemas.openxmlformats.org/officeDocument/2006/relationships/image" Target="../media/image-3-6.svg"/><Relationship Id="rId7" Type="http://schemas.openxmlformats.org/officeDocument/2006/relationships/image" Target="../media/image-3-7.png"/><Relationship Id="rId8" Type="http://schemas.openxmlformats.org/officeDocument/2006/relationships/image" Target="../media/image-3-8.svg"/><Relationship Id="rId9" Type="http://schemas.openxmlformats.org/officeDocument/2006/relationships/image" Target="../media/image-3-9.png"/><Relationship Id="rId10" Type="http://schemas.openxmlformats.org/officeDocument/2006/relationships/image" Target="../media/image-3-10.svg"/><Relationship Id="rId11" Type="http://schemas.openxmlformats.org/officeDocument/2006/relationships/image" Target="../media/image-3-11.png"/><Relationship Id="rId12" Type="http://schemas.openxmlformats.org/officeDocument/2006/relationships/image" Target="../media/image-3-12.svg"/><Relationship Id="rId13" Type="http://schemas.openxmlformats.org/officeDocument/2006/relationships/slideLayout" Target="../slideLayouts/slideLayout4.xml"/><Relationship Id="rId1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slideLayout" Target="../slideLayouts/slideLayout5.xml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svg"/><Relationship Id="rId4" Type="http://schemas.openxmlformats.org/officeDocument/2006/relationships/image" Target="../media/image-6-4.png"/><Relationship Id="rId5" Type="http://schemas.openxmlformats.org/officeDocument/2006/relationships/image" Target="../media/image-6-5.svg"/><Relationship Id="rId6" Type="http://schemas.openxmlformats.org/officeDocument/2006/relationships/image" Target="../media/image-6-6.png"/><Relationship Id="rId7" Type="http://schemas.openxmlformats.org/officeDocument/2006/relationships/image" Target="../media/image-6-7.svg"/><Relationship Id="rId8" Type="http://schemas.openxmlformats.org/officeDocument/2006/relationships/slideLayout" Target="../slideLayouts/slideLayout7.xml"/><Relationship Id="rId9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slideLayout" Target="../slideLayouts/slideLayout8.xml"/><Relationship Id="rId6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975723"/>
            <a:ext cx="7556421" cy="25431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6650"/>
              </a:lnSpc>
              <a:buNone/>
            </a:pPr>
            <a:r>
              <a:rPr lang="en-US" sz="510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Air Quality Index (AQI) Prediction Using Machine Learning</a:t>
            </a:r>
            <a:endParaRPr lang="en-US" sz="5100" dirty="0"/>
          </a:p>
        </p:txBody>
      </p:sp>
      <p:sp>
        <p:nvSpPr>
          <p:cNvPr id="4" name="Text 1"/>
          <p:cNvSpPr/>
          <p:nvPr/>
        </p:nvSpPr>
        <p:spPr>
          <a:xfrm>
            <a:off x="6280190" y="4859060"/>
            <a:ext cx="7556421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b="1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Intern:</a:t>
            </a:r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Shaik Mohammad Waasif Ansari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5409009"/>
            <a:ext cx="7556421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b="1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Internship:</a:t>
            </a:r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Data Science Intern, Cognifyz Technologies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5958959"/>
            <a:ext cx="7556421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b="1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Tools:</a:t>
            </a:r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Python, Pandas, NumPy, Scikit-learn, Matplotlib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26400"/>
            <a:ext cx="10445234" cy="6357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00"/>
              </a:lnSpc>
              <a:buNone/>
            </a:pPr>
            <a:r>
              <a:rPr lang="en-US" sz="385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Why XGBoost Is Preferred Over Random Forest</a:t>
            </a:r>
            <a:endParaRPr lang="en-US" sz="3850" dirty="0"/>
          </a:p>
        </p:txBody>
      </p:sp>
      <p:sp>
        <p:nvSpPr>
          <p:cNvPr id="3" name="Text 1"/>
          <p:cNvSpPr/>
          <p:nvPr/>
        </p:nvSpPr>
        <p:spPr>
          <a:xfrm>
            <a:off x="793790" y="1702356"/>
            <a:ext cx="13042821" cy="442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While Random Forest achieved slightly better metrics in our specific evaluation, </a:t>
            </a:r>
            <a:pPr algn="l" indent="0" marL="0">
              <a:lnSpc>
                <a:spcPts val="1700"/>
              </a:lnSpc>
              <a:buNone/>
            </a:pPr>
            <a:r>
              <a:rPr lang="en-US" sz="1300" b="1" dirty="0">
                <a:solidFill>
                  <a:srgbClr val="FF95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XGBoost</a:t>
            </a:r>
            <a:pPr algn="l" indent="0" marL="0">
              <a:lnSpc>
                <a:spcPts val="1700"/>
              </a:lnSpc>
              <a:buNone/>
            </a:pPr>
            <a:r>
              <a:rPr lang="en-US" sz="13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offers critical advantages for production deployment and scalability:</a:t>
            </a:r>
            <a:endParaRPr lang="en-US" sz="1300" dirty="0"/>
          </a:p>
        </p:txBody>
      </p:sp>
      <p:sp>
        <p:nvSpPr>
          <p:cNvPr id="4" name="Shape 2"/>
          <p:cNvSpPr/>
          <p:nvPr/>
        </p:nvSpPr>
        <p:spPr>
          <a:xfrm>
            <a:off x="793790" y="2591038"/>
            <a:ext cx="4234220" cy="1922502"/>
          </a:xfrm>
          <a:prstGeom prst="roundRect">
            <a:avLst>
              <a:gd name="adj" fmla="val 5708"/>
            </a:avLst>
          </a:prstGeom>
          <a:solidFill>
            <a:srgbClr val="FFFFF4">
              <a:alpha val="95000"/>
            </a:srgbClr>
          </a:solidFill>
          <a:ln/>
        </p:spPr>
      </p:sp>
      <p:sp>
        <p:nvSpPr>
          <p:cNvPr id="5" name="Shape 3"/>
          <p:cNvSpPr/>
          <p:nvPr/>
        </p:nvSpPr>
        <p:spPr>
          <a:xfrm>
            <a:off x="793790" y="2568178"/>
            <a:ext cx="4234220" cy="91440"/>
          </a:xfrm>
          <a:prstGeom prst="roundRect">
            <a:avLst>
              <a:gd name="adj" fmla="val 78140"/>
            </a:avLst>
          </a:prstGeom>
          <a:solidFill>
            <a:srgbClr val="FF954F"/>
          </a:solidFill>
          <a:ln/>
        </p:spPr>
      </p:sp>
      <p:sp>
        <p:nvSpPr>
          <p:cNvPr id="6" name="Shape 4"/>
          <p:cNvSpPr/>
          <p:nvPr/>
        </p:nvSpPr>
        <p:spPr>
          <a:xfrm>
            <a:off x="2655689" y="2335887"/>
            <a:ext cx="510302" cy="510302"/>
          </a:xfrm>
          <a:prstGeom prst="roundRect">
            <a:avLst>
              <a:gd name="adj" fmla="val 179188"/>
            </a:avLst>
          </a:prstGeom>
          <a:solidFill>
            <a:srgbClr val="FF954F"/>
          </a:solidFill>
          <a:ln/>
        </p:spPr>
      </p:sp>
      <p:sp>
        <p:nvSpPr>
          <p:cNvPr id="7" name="Text 5"/>
          <p:cNvSpPr/>
          <p:nvPr/>
        </p:nvSpPr>
        <p:spPr>
          <a:xfrm>
            <a:off x="2808803" y="2458403"/>
            <a:ext cx="204073" cy="2652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1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986671" y="3016329"/>
            <a:ext cx="3536394" cy="3178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9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Better Handling of Missing Data</a:t>
            </a:r>
            <a:endParaRPr lang="en-US" sz="1900" dirty="0"/>
          </a:p>
        </p:txBody>
      </p:sp>
      <p:sp>
        <p:nvSpPr>
          <p:cNvPr id="9" name="Text 7"/>
          <p:cNvSpPr/>
          <p:nvPr/>
        </p:nvSpPr>
        <p:spPr>
          <a:xfrm>
            <a:off x="986671" y="3436263"/>
            <a:ext cx="3848457" cy="8843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XGBoost processes missing values natively during tree construction, while Random Forest requires separate imputation preprocessing steps.</a:t>
            </a:r>
            <a:endParaRPr lang="en-US" sz="1300" dirty="0"/>
          </a:p>
        </p:txBody>
      </p:sp>
      <p:sp>
        <p:nvSpPr>
          <p:cNvPr id="10" name="Shape 8"/>
          <p:cNvSpPr/>
          <p:nvPr/>
        </p:nvSpPr>
        <p:spPr>
          <a:xfrm>
            <a:off x="5198031" y="2591038"/>
            <a:ext cx="4234220" cy="1922502"/>
          </a:xfrm>
          <a:prstGeom prst="roundRect">
            <a:avLst>
              <a:gd name="adj" fmla="val 5708"/>
            </a:avLst>
          </a:prstGeom>
          <a:solidFill>
            <a:srgbClr val="FFFFF4">
              <a:alpha val="95000"/>
            </a:srgbClr>
          </a:solidFill>
          <a:ln/>
        </p:spPr>
      </p:sp>
      <p:sp>
        <p:nvSpPr>
          <p:cNvPr id="11" name="Shape 9"/>
          <p:cNvSpPr/>
          <p:nvPr/>
        </p:nvSpPr>
        <p:spPr>
          <a:xfrm>
            <a:off x="5198031" y="2568178"/>
            <a:ext cx="4234220" cy="91440"/>
          </a:xfrm>
          <a:prstGeom prst="roundRect">
            <a:avLst>
              <a:gd name="adj" fmla="val 78140"/>
            </a:avLst>
          </a:prstGeom>
          <a:solidFill>
            <a:srgbClr val="FF954F"/>
          </a:solidFill>
          <a:ln/>
        </p:spPr>
      </p:sp>
      <p:sp>
        <p:nvSpPr>
          <p:cNvPr id="12" name="Shape 10"/>
          <p:cNvSpPr/>
          <p:nvPr/>
        </p:nvSpPr>
        <p:spPr>
          <a:xfrm>
            <a:off x="7059930" y="2335887"/>
            <a:ext cx="510302" cy="510302"/>
          </a:xfrm>
          <a:prstGeom prst="roundRect">
            <a:avLst>
              <a:gd name="adj" fmla="val 179188"/>
            </a:avLst>
          </a:prstGeom>
          <a:solidFill>
            <a:srgbClr val="FF954F"/>
          </a:solidFill>
          <a:ln/>
        </p:spPr>
      </p:sp>
      <p:sp>
        <p:nvSpPr>
          <p:cNvPr id="13" name="Text 11"/>
          <p:cNvSpPr/>
          <p:nvPr/>
        </p:nvSpPr>
        <p:spPr>
          <a:xfrm>
            <a:off x="7213044" y="2458403"/>
            <a:ext cx="204073" cy="2652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2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5390912" y="3016329"/>
            <a:ext cx="2445425" cy="3178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9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Less Overfitting Risk</a:t>
            </a:r>
            <a:endParaRPr lang="en-US" sz="1900" dirty="0"/>
          </a:p>
        </p:txBody>
      </p:sp>
      <p:sp>
        <p:nvSpPr>
          <p:cNvPr id="15" name="Text 13"/>
          <p:cNvSpPr/>
          <p:nvPr/>
        </p:nvSpPr>
        <p:spPr>
          <a:xfrm>
            <a:off x="5390912" y="3436263"/>
            <a:ext cx="3848457" cy="8843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Random Forest may overfit when dealing with correlated pollutants, while XGBoost's regularization techniques generalize better to unseen data.</a:t>
            </a:r>
            <a:endParaRPr lang="en-US" sz="1300" dirty="0"/>
          </a:p>
        </p:txBody>
      </p:sp>
      <p:sp>
        <p:nvSpPr>
          <p:cNvPr id="16" name="Shape 14"/>
          <p:cNvSpPr/>
          <p:nvPr/>
        </p:nvSpPr>
        <p:spPr>
          <a:xfrm>
            <a:off x="9602272" y="2591038"/>
            <a:ext cx="4234220" cy="1922502"/>
          </a:xfrm>
          <a:prstGeom prst="roundRect">
            <a:avLst>
              <a:gd name="adj" fmla="val 5708"/>
            </a:avLst>
          </a:prstGeom>
          <a:solidFill>
            <a:srgbClr val="FFFFF4">
              <a:alpha val="95000"/>
            </a:srgbClr>
          </a:solidFill>
          <a:ln/>
        </p:spPr>
      </p:sp>
      <p:sp>
        <p:nvSpPr>
          <p:cNvPr id="17" name="Shape 15"/>
          <p:cNvSpPr/>
          <p:nvPr/>
        </p:nvSpPr>
        <p:spPr>
          <a:xfrm>
            <a:off x="9602272" y="2568178"/>
            <a:ext cx="4234220" cy="91440"/>
          </a:xfrm>
          <a:prstGeom prst="roundRect">
            <a:avLst>
              <a:gd name="adj" fmla="val 78140"/>
            </a:avLst>
          </a:prstGeom>
          <a:solidFill>
            <a:srgbClr val="FF954F"/>
          </a:solidFill>
          <a:ln/>
        </p:spPr>
      </p:sp>
      <p:sp>
        <p:nvSpPr>
          <p:cNvPr id="18" name="Shape 16"/>
          <p:cNvSpPr/>
          <p:nvPr/>
        </p:nvSpPr>
        <p:spPr>
          <a:xfrm>
            <a:off x="11464171" y="2335887"/>
            <a:ext cx="510302" cy="510302"/>
          </a:xfrm>
          <a:prstGeom prst="roundRect">
            <a:avLst>
              <a:gd name="adj" fmla="val 179188"/>
            </a:avLst>
          </a:prstGeom>
          <a:solidFill>
            <a:srgbClr val="FF954F"/>
          </a:solidFill>
          <a:ln/>
        </p:spPr>
      </p:sp>
      <p:sp>
        <p:nvSpPr>
          <p:cNvPr id="19" name="Text 17"/>
          <p:cNvSpPr/>
          <p:nvPr/>
        </p:nvSpPr>
        <p:spPr>
          <a:xfrm>
            <a:off x="11617285" y="2458403"/>
            <a:ext cx="204073" cy="2652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3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9795153" y="3016329"/>
            <a:ext cx="3533418" cy="3178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9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Captures Complex Relationships</a:t>
            </a:r>
            <a:endParaRPr lang="en-US" sz="1900" dirty="0"/>
          </a:p>
        </p:txBody>
      </p:sp>
      <p:sp>
        <p:nvSpPr>
          <p:cNvPr id="21" name="Text 19"/>
          <p:cNvSpPr/>
          <p:nvPr/>
        </p:nvSpPr>
        <p:spPr>
          <a:xfrm>
            <a:off x="9795153" y="3436263"/>
            <a:ext cx="3848457" cy="8843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gradient boosting technique models intricate AQI-pollutant interactions more effectively through sequential error correction.</a:t>
            </a:r>
            <a:endParaRPr lang="en-US" sz="1300" dirty="0"/>
          </a:p>
        </p:txBody>
      </p:sp>
      <p:sp>
        <p:nvSpPr>
          <p:cNvPr id="22" name="Shape 20"/>
          <p:cNvSpPr/>
          <p:nvPr/>
        </p:nvSpPr>
        <p:spPr>
          <a:xfrm>
            <a:off x="793790" y="4938713"/>
            <a:ext cx="6436281" cy="1480304"/>
          </a:xfrm>
          <a:prstGeom prst="roundRect">
            <a:avLst>
              <a:gd name="adj" fmla="val 7413"/>
            </a:avLst>
          </a:prstGeom>
          <a:solidFill>
            <a:srgbClr val="FFFFF4">
              <a:alpha val="95000"/>
            </a:srgbClr>
          </a:solidFill>
          <a:ln/>
        </p:spPr>
      </p:sp>
      <p:sp>
        <p:nvSpPr>
          <p:cNvPr id="23" name="Shape 21"/>
          <p:cNvSpPr/>
          <p:nvPr/>
        </p:nvSpPr>
        <p:spPr>
          <a:xfrm>
            <a:off x="793790" y="4915853"/>
            <a:ext cx="6436281" cy="91440"/>
          </a:xfrm>
          <a:prstGeom prst="roundRect">
            <a:avLst>
              <a:gd name="adj" fmla="val 78140"/>
            </a:avLst>
          </a:prstGeom>
          <a:solidFill>
            <a:srgbClr val="FF954F"/>
          </a:solidFill>
          <a:ln/>
        </p:spPr>
      </p:sp>
      <p:sp>
        <p:nvSpPr>
          <p:cNvPr id="24" name="Shape 22"/>
          <p:cNvSpPr/>
          <p:nvPr/>
        </p:nvSpPr>
        <p:spPr>
          <a:xfrm>
            <a:off x="3756779" y="4683562"/>
            <a:ext cx="510302" cy="510302"/>
          </a:xfrm>
          <a:prstGeom prst="roundRect">
            <a:avLst>
              <a:gd name="adj" fmla="val 179188"/>
            </a:avLst>
          </a:prstGeom>
          <a:solidFill>
            <a:srgbClr val="FF954F"/>
          </a:solidFill>
          <a:ln/>
        </p:spPr>
      </p:sp>
      <p:sp>
        <p:nvSpPr>
          <p:cNvPr id="25" name="Text 23"/>
          <p:cNvSpPr/>
          <p:nvPr/>
        </p:nvSpPr>
        <p:spPr>
          <a:xfrm>
            <a:off x="3909893" y="4806077"/>
            <a:ext cx="204073" cy="2652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4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986671" y="5364004"/>
            <a:ext cx="4036695" cy="3178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9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Higher Predictive Accuracy Potential</a:t>
            </a:r>
            <a:endParaRPr lang="en-US" sz="1900" dirty="0"/>
          </a:p>
        </p:txBody>
      </p:sp>
      <p:sp>
        <p:nvSpPr>
          <p:cNvPr id="27" name="Text 25"/>
          <p:cNvSpPr/>
          <p:nvPr/>
        </p:nvSpPr>
        <p:spPr>
          <a:xfrm>
            <a:off x="986671" y="5783937"/>
            <a:ext cx="6050518" cy="442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XGBoost iteratively corrects prediction errors, continuously improving performance beyond individual decision trees.</a:t>
            </a:r>
            <a:endParaRPr lang="en-US" sz="1300" dirty="0"/>
          </a:p>
        </p:txBody>
      </p:sp>
      <p:sp>
        <p:nvSpPr>
          <p:cNvPr id="28" name="Shape 26"/>
          <p:cNvSpPr/>
          <p:nvPr/>
        </p:nvSpPr>
        <p:spPr>
          <a:xfrm>
            <a:off x="7400092" y="4938713"/>
            <a:ext cx="6436400" cy="1480304"/>
          </a:xfrm>
          <a:prstGeom prst="roundRect">
            <a:avLst>
              <a:gd name="adj" fmla="val 7413"/>
            </a:avLst>
          </a:prstGeom>
          <a:solidFill>
            <a:srgbClr val="FFFFF4">
              <a:alpha val="95000"/>
            </a:srgbClr>
          </a:solidFill>
          <a:ln/>
        </p:spPr>
      </p:sp>
      <p:sp>
        <p:nvSpPr>
          <p:cNvPr id="29" name="Shape 27"/>
          <p:cNvSpPr/>
          <p:nvPr/>
        </p:nvSpPr>
        <p:spPr>
          <a:xfrm>
            <a:off x="7400092" y="4915853"/>
            <a:ext cx="6436400" cy="91440"/>
          </a:xfrm>
          <a:prstGeom prst="roundRect">
            <a:avLst>
              <a:gd name="adj" fmla="val 78140"/>
            </a:avLst>
          </a:prstGeom>
          <a:solidFill>
            <a:srgbClr val="FF954F"/>
          </a:solidFill>
          <a:ln/>
        </p:spPr>
      </p:sp>
      <p:sp>
        <p:nvSpPr>
          <p:cNvPr id="30" name="Shape 28"/>
          <p:cNvSpPr/>
          <p:nvPr/>
        </p:nvSpPr>
        <p:spPr>
          <a:xfrm>
            <a:off x="10363081" y="4683562"/>
            <a:ext cx="510302" cy="510302"/>
          </a:xfrm>
          <a:prstGeom prst="roundRect">
            <a:avLst>
              <a:gd name="adj" fmla="val 179188"/>
            </a:avLst>
          </a:prstGeom>
          <a:solidFill>
            <a:srgbClr val="FF954F"/>
          </a:solidFill>
          <a:ln/>
        </p:spPr>
      </p:sp>
      <p:sp>
        <p:nvSpPr>
          <p:cNvPr id="31" name="Text 29"/>
          <p:cNvSpPr/>
          <p:nvPr/>
        </p:nvSpPr>
        <p:spPr>
          <a:xfrm>
            <a:off x="10516195" y="4806077"/>
            <a:ext cx="204073" cy="2652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5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7592973" y="5364004"/>
            <a:ext cx="2955131" cy="3178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9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Efficiency &amp; Speed at Scale</a:t>
            </a:r>
            <a:endParaRPr lang="en-US" sz="1900" dirty="0"/>
          </a:p>
        </p:txBody>
      </p:sp>
      <p:sp>
        <p:nvSpPr>
          <p:cNvPr id="33" name="Text 31"/>
          <p:cNvSpPr/>
          <p:nvPr/>
        </p:nvSpPr>
        <p:spPr>
          <a:xfrm>
            <a:off x="7592973" y="5783937"/>
            <a:ext cx="6050637" cy="442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Optimized for faster training and superior scalability on large datasets (our 29,000+ rows and beyond), with parallel processing capabilities.</a:t>
            </a:r>
            <a:endParaRPr lang="en-US" sz="1300" dirty="0"/>
          </a:p>
        </p:txBody>
      </p:sp>
      <p:sp>
        <p:nvSpPr>
          <p:cNvPr id="34" name="Shape 32"/>
          <p:cNvSpPr/>
          <p:nvPr/>
        </p:nvSpPr>
        <p:spPr>
          <a:xfrm>
            <a:off x="793790" y="6610350"/>
            <a:ext cx="13042821" cy="892731"/>
          </a:xfrm>
          <a:prstGeom prst="roundRect">
            <a:avLst>
              <a:gd name="adj" fmla="val 8004"/>
            </a:avLst>
          </a:prstGeom>
          <a:solidFill>
            <a:srgbClr val="FFD1B3"/>
          </a:solidFill>
          <a:ln/>
        </p:spPr>
      </p:sp>
      <p:pic>
        <p:nvPicPr>
          <p:cNvPr id="3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63811" y="6841688"/>
            <a:ext cx="212646" cy="170021"/>
          </a:xfrm>
          <a:prstGeom prst="rect">
            <a:avLst/>
          </a:prstGeom>
        </p:spPr>
      </p:pic>
      <p:sp>
        <p:nvSpPr>
          <p:cNvPr id="36" name="Text 33"/>
          <p:cNvSpPr/>
          <p:nvPr/>
        </p:nvSpPr>
        <p:spPr>
          <a:xfrm>
            <a:off x="1346478" y="6822877"/>
            <a:ext cx="12320111" cy="442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00" b="1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Recommendation:</a:t>
            </a:r>
            <a:pPr algn="l" indent="0" marL="0">
              <a:lnSpc>
                <a:spcPts val="1700"/>
              </a:lnSpc>
              <a:buNone/>
            </a:pPr>
            <a:r>
              <a:rPr lang="en-US" sz="130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For production deployment, XGBoost is preferred due to its robustness, scalability, and built-in handling of real-world data challenges, despite Random Forest's marginal performance edge in this specific evaluation.</a:t>
            </a:r>
            <a:endParaRPr lang="en-US" sz="13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075" y="623173"/>
            <a:ext cx="13044249" cy="16092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6300"/>
              </a:lnSpc>
              <a:buNone/>
            </a:pPr>
            <a:r>
              <a:rPr lang="en-US" sz="485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Introduction: Understanding Air Quality Prediction</a:t>
            </a:r>
            <a:endParaRPr lang="en-US" sz="4850" dirty="0"/>
          </a:p>
        </p:txBody>
      </p:sp>
      <p:sp>
        <p:nvSpPr>
          <p:cNvPr id="3" name="Text 1"/>
          <p:cNvSpPr/>
          <p:nvPr/>
        </p:nvSpPr>
        <p:spPr>
          <a:xfrm>
            <a:off x="793075" y="2770584"/>
            <a:ext cx="3713678" cy="4826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800"/>
              </a:lnSpc>
              <a:buNone/>
            </a:pPr>
            <a:r>
              <a:rPr lang="en-US" sz="290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What is AQI?</a:t>
            </a:r>
            <a:endParaRPr lang="en-US" sz="2900" dirty="0"/>
          </a:p>
        </p:txBody>
      </p:sp>
      <p:sp>
        <p:nvSpPr>
          <p:cNvPr id="4" name="Text 2"/>
          <p:cNvSpPr/>
          <p:nvPr/>
        </p:nvSpPr>
        <p:spPr>
          <a:xfrm>
            <a:off x="793075" y="3468529"/>
            <a:ext cx="6259592" cy="8393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6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</a:t>
            </a:r>
            <a:pPr algn="l" indent="0" marL="0">
              <a:lnSpc>
                <a:spcPts val="2200"/>
              </a:lnSpc>
              <a:buNone/>
            </a:pPr>
            <a:r>
              <a:rPr lang="en-US" sz="1650" b="1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Air Quality Index (AQI)</a:t>
            </a:r>
            <a:pPr algn="l" indent="0" marL="0">
              <a:lnSpc>
                <a:spcPts val="2200"/>
              </a:lnSpc>
              <a:buNone/>
            </a:pPr>
            <a:r>
              <a:rPr lang="en-US" sz="16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is a standardized metric that measures air pollution levels based on key pollutants including </a:t>
            </a:r>
            <a:pPr algn="l" indent="0" marL="0">
              <a:lnSpc>
                <a:spcPts val="2200"/>
              </a:lnSpc>
              <a:buNone/>
            </a:pPr>
            <a:r>
              <a:rPr lang="en-US" sz="1650" dirty="0">
                <a:solidFill>
                  <a:srgbClr val="FF95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PM2.5, PM10, NO₂, SO₂, CO, and O₃</a:t>
            </a:r>
            <a:pPr algn="l" indent="0" marL="0">
              <a:lnSpc>
                <a:spcPts val="2200"/>
              </a:lnSpc>
              <a:buNone/>
            </a:pPr>
            <a:r>
              <a:rPr lang="en-US" sz="16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.</a:t>
            </a:r>
            <a:endParaRPr lang="en-US" sz="1650" dirty="0"/>
          </a:p>
        </p:txBody>
      </p:sp>
      <p:sp>
        <p:nvSpPr>
          <p:cNvPr id="5" name="Text 3"/>
          <p:cNvSpPr/>
          <p:nvPr/>
        </p:nvSpPr>
        <p:spPr>
          <a:xfrm>
            <a:off x="793075" y="4501634"/>
            <a:ext cx="6259592" cy="8393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6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AQI values range from </a:t>
            </a:r>
            <a:pPr algn="l" indent="0" marL="0">
              <a:lnSpc>
                <a:spcPts val="2200"/>
              </a:lnSpc>
              <a:buNone/>
            </a:pPr>
            <a:r>
              <a:rPr lang="en-US" sz="1650" b="1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0 (Good)</a:t>
            </a:r>
            <a:pPr algn="l" indent="0" marL="0">
              <a:lnSpc>
                <a:spcPts val="2200"/>
              </a:lnSpc>
              <a:buNone/>
            </a:pPr>
            <a:r>
              <a:rPr lang="en-US" sz="16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to </a:t>
            </a:r>
            <a:pPr algn="l" indent="0" marL="0">
              <a:lnSpc>
                <a:spcPts val="2200"/>
              </a:lnSpc>
              <a:buNone/>
            </a:pPr>
            <a:r>
              <a:rPr lang="en-US" sz="1650" b="1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500 (Hazardous)</a:t>
            </a:r>
            <a:pPr algn="l" indent="0" marL="0">
              <a:lnSpc>
                <a:spcPts val="2200"/>
              </a:lnSpc>
              <a:buNone/>
            </a:pPr>
            <a:r>
              <a:rPr lang="en-US" sz="16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, providing a clear, actionable measure of air quality that impacts public health decisions.</a:t>
            </a:r>
            <a:endParaRPr lang="en-US" sz="1650" dirty="0"/>
          </a:p>
        </p:txBody>
      </p:sp>
      <p:sp>
        <p:nvSpPr>
          <p:cNvPr id="6" name="Text 4"/>
          <p:cNvSpPr/>
          <p:nvPr/>
        </p:nvSpPr>
        <p:spPr>
          <a:xfrm>
            <a:off x="7585353" y="2770584"/>
            <a:ext cx="3713678" cy="4826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800"/>
              </a:lnSpc>
              <a:buNone/>
            </a:pPr>
            <a:r>
              <a:rPr lang="en-US" sz="290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Why Predict AQI?</a:t>
            </a:r>
            <a:endParaRPr lang="en-US" sz="2900" dirty="0"/>
          </a:p>
        </p:txBody>
      </p:sp>
      <p:sp>
        <p:nvSpPr>
          <p:cNvPr id="7" name="Text 5"/>
          <p:cNvSpPr/>
          <p:nvPr/>
        </p:nvSpPr>
        <p:spPr>
          <a:xfrm>
            <a:off x="7585353" y="3468529"/>
            <a:ext cx="6259592" cy="5595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650" b="1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Early warnings</a:t>
            </a:r>
            <a:pPr algn="l" indent="0" marL="0">
              <a:lnSpc>
                <a:spcPts val="2200"/>
              </a:lnSpc>
              <a:buNone/>
            </a:pPr>
            <a:r>
              <a:rPr lang="en-US" sz="16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enable proactive public health responses</a:t>
            </a:r>
            <a:endParaRPr lang="en-US" sz="1650" dirty="0"/>
          </a:p>
        </p:txBody>
      </p:sp>
      <p:sp>
        <p:nvSpPr>
          <p:cNvPr id="8" name="Text 6"/>
          <p:cNvSpPr/>
          <p:nvPr/>
        </p:nvSpPr>
        <p:spPr>
          <a:xfrm>
            <a:off x="7585353" y="4103370"/>
            <a:ext cx="6259592" cy="5595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6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Helps </a:t>
            </a:r>
            <a:pPr algn="l" indent="0" marL="0">
              <a:lnSpc>
                <a:spcPts val="2200"/>
              </a:lnSpc>
              <a:buNone/>
            </a:pPr>
            <a:r>
              <a:rPr lang="en-US" sz="1650" b="1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governments &amp; organizations</a:t>
            </a:r>
            <a:pPr algn="l" indent="0" marL="0">
              <a:lnSpc>
                <a:spcPts val="2200"/>
              </a:lnSpc>
              <a:buNone/>
            </a:pPr>
            <a:r>
              <a:rPr lang="en-US" sz="16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implement targeted pollution management strategies</a:t>
            </a:r>
            <a:endParaRPr lang="en-US" sz="1650" dirty="0"/>
          </a:p>
        </p:txBody>
      </p:sp>
      <p:sp>
        <p:nvSpPr>
          <p:cNvPr id="9" name="Text 7"/>
          <p:cNvSpPr/>
          <p:nvPr/>
        </p:nvSpPr>
        <p:spPr>
          <a:xfrm>
            <a:off x="7585353" y="4738211"/>
            <a:ext cx="6259592" cy="5595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6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Reveals </a:t>
            </a:r>
            <a:pPr algn="l" indent="0" marL="0">
              <a:lnSpc>
                <a:spcPts val="2200"/>
              </a:lnSpc>
              <a:buNone/>
            </a:pPr>
            <a:r>
              <a:rPr lang="en-US" sz="1650" b="1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environmental impacts</a:t>
            </a:r>
            <a:pPr algn="l" indent="0" marL="0">
              <a:lnSpc>
                <a:spcPts val="2200"/>
              </a:lnSpc>
              <a:buNone/>
            </a:pPr>
            <a:r>
              <a:rPr lang="en-US" sz="16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and pollutant relationships affecting air quality</a:t>
            </a:r>
            <a:endParaRPr lang="en-US" sz="1650" dirty="0"/>
          </a:p>
        </p:txBody>
      </p:sp>
      <p:sp>
        <p:nvSpPr>
          <p:cNvPr id="10" name="Shape 8"/>
          <p:cNvSpPr/>
          <p:nvPr/>
        </p:nvSpPr>
        <p:spPr>
          <a:xfrm>
            <a:off x="793075" y="5884551"/>
            <a:ext cx="13044249" cy="34528"/>
          </a:xfrm>
          <a:prstGeom prst="rect">
            <a:avLst/>
          </a:prstGeom>
          <a:solidFill>
            <a:srgbClr val="67534F">
              <a:alpha val="50000"/>
            </a:srgbClr>
          </a:solidFill>
          <a:ln/>
        </p:spPr>
      </p:sp>
      <p:sp>
        <p:nvSpPr>
          <p:cNvPr id="11" name="Text 9"/>
          <p:cNvSpPr/>
          <p:nvPr/>
        </p:nvSpPr>
        <p:spPr>
          <a:xfrm>
            <a:off x="793075" y="6241971"/>
            <a:ext cx="3713678" cy="4826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800"/>
              </a:lnSpc>
              <a:buNone/>
            </a:pPr>
            <a:r>
              <a:rPr lang="en-US" sz="290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Project Objective</a:t>
            </a:r>
            <a:endParaRPr lang="en-US" sz="2900" dirty="0"/>
          </a:p>
        </p:txBody>
      </p:sp>
      <p:sp>
        <p:nvSpPr>
          <p:cNvPr id="12" name="Text 10"/>
          <p:cNvSpPr/>
          <p:nvPr/>
        </p:nvSpPr>
        <p:spPr>
          <a:xfrm>
            <a:off x="793075" y="7047548"/>
            <a:ext cx="13044249" cy="5595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6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Leverage </a:t>
            </a:r>
            <a:pPr algn="l" indent="0" marL="0">
              <a:lnSpc>
                <a:spcPts val="2200"/>
              </a:lnSpc>
              <a:buNone/>
            </a:pPr>
            <a:r>
              <a:rPr lang="en-US" sz="1650" b="1" dirty="0">
                <a:solidFill>
                  <a:srgbClr val="FF95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Machine Learning algorithms</a:t>
            </a:r>
            <a:pPr algn="l" indent="0" marL="0">
              <a:lnSpc>
                <a:spcPts val="2200"/>
              </a:lnSpc>
              <a:buNone/>
            </a:pPr>
            <a:r>
              <a:rPr lang="en-US" sz="16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to accurately predict AQI values based on environmental factors, comparing multiple models to identify the optimal approach for real-world air quality forecasting.</a:t>
            </a:r>
            <a:endParaRPr lang="en-US" sz="16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8541" y="556617"/>
            <a:ext cx="3783092" cy="4917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850"/>
              </a:lnSpc>
              <a:buNone/>
            </a:pPr>
            <a:r>
              <a:rPr lang="en-US" sz="295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Dataset Overview</a:t>
            </a:r>
            <a:endParaRPr lang="en-US" sz="2950" dirty="0"/>
          </a:p>
        </p:txBody>
      </p:sp>
      <p:sp>
        <p:nvSpPr>
          <p:cNvPr id="3" name="Shape 1"/>
          <p:cNvSpPr/>
          <p:nvPr/>
        </p:nvSpPr>
        <p:spPr>
          <a:xfrm>
            <a:off x="708541" y="1311473"/>
            <a:ext cx="6540818" cy="1289209"/>
          </a:xfrm>
          <a:prstGeom prst="roundRect">
            <a:avLst>
              <a:gd name="adj" fmla="val 4287"/>
            </a:avLst>
          </a:prstGeom>
          <a:solidFill>
            <a:srgbClr val="FFFFF4"/>
          </a:solidFill>
          <a:ln w="15240">
            <a:solidFill>
              <a:srgbClr val="FFE0CC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855345" y="1458278"/>
            <a:ext cx="1891546" cy="2458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4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Dataset Size</a:t>
            </a:r>
            <a:endParaRPr lang="en-US" sz="1450" dirty="0"/>
          </a:p>
        </p:txBody>
      </p:sp>
      <p:sp>
        <p:nvSpPr>
          <p:cNvPr id="5" name="Text 3"/>
          <p:cNvSpPr/>
          <p:nvPr/>
        </p:nvSpPr>
        <p:spPr>
          <a:xfrm>
            <a:off x="855345" y="1783080"/>
            <a:ext cx="6247209" cy="1709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1000" b="1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city_day.csv</a:t>
            </a:r>
            <a:endParaRPr lang="en-US" sz="1000" dirty="0"/>
          </a:p>
        </p:txBody>
      </p:sp>
      <p:sp>
        <p:nvSpPr>
          <p:cNvPr id="6" name="Text 4"/>
          <p:cNvSpPr/>
          <p:nvPr/>
        </p:nvSpPr>
        <p:spPr>
          <a:xfrm>
            <a:off x="855345" y="2032992"/>
            <a:ext cx="6247209" cy="1709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10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29,531 records</a:t>
            </a:r>
            <a:endParaRPr lang="en-US" sz="1000" dirty="0"/>
          </a:p>
        </p:txBody>
      </p:sp>
      <p:sp>
        <p:nvSpPr>
          <p:cNvPr id="7" name="Text 5"/>
          <p:cNvSpPr/>
          <p:nvPr/>
        </p:nvSpPr>
        <p:spPr>
          <a:xfrm>
            <a:off x="855345" y="2282904"/>
            <a:ext cx="6247209" cy="1709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10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16 features</a:t>
            </a:r>
            <a:endParaRPr lang="en-US" sz="1000" dirty="0"/>
          </a:p>
        </p:txBody>
      </p:sp>
      <p:sp>
        <p:nvSpPr>
          <p:cNvPr id="8" name="Shape 6"/>
          <p:cNvSpPr/>
          <p:nvPr/>
        </p:nvSpPr>
        <p:spPr>
          <a:xfrm>
            <a:off x="7380923" y="1311473"/>
            <a:ext cx="6540937" cy="1289209"/>
          </a:xfrm>
          <a:prstGeom prst="roundRect">
            <a:avLst>
              <a:gd name="adj" fmla="val 4287"/>
            </a:avLst>
          </a:prstGeom>
          <a:solidFill>
            <a:srgbClr val="FFFFF4"/>
          </a:solidFill>
          <a:ln w="15240">
            <a:solidFill>
              <a:srgbClr val="FFE0CC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7527727" y="1458278"/>
            <a:ext cx="1891546" cy="2458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4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Key Pollutants</a:t>
            </a:r>
            <a:endParaRPr lang="en-US" sz="1450" dirty="0"/>
          </a:p>
        </p:txBody>
      </p:sp>
      <p:sp>
        <p:nvSpPr>
          <p:cNvPr id="10" name="Text 8"/>
          <p:cNvSpPr/>
          <p:nvPr/>
        </p:nvSpPr>
        <p:spPr>
          <a:xfrm>
            <a:off x="7527727" y="1783080"/>
            <a:ext cx="6247328" cy="1709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10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PM2.5, PM10, NO2, NOx, CO, SO2, O3, Benzene</a:t>
            </a:r>
            <a:endParaRPr lang="en-US" sz="1000" dirty="0"/>
          </a:p>
        </p:txBody>
      </p:sp>
      <p:sp>
        <p:nvSpPr>
          <p:cNvPr id="11" name="Shape 9"/>
          <p:cNvSpPr/>
          <p:nvPr/>
        </p:nvSpPr>
        <p:spPr>
          <a:xfrm>
            <a:off x="708541" y="2732246"/>
            <a:ext cx="6540818" cy="1039297"/>
          </a:xfrm>
          <a:prstGeom prst="roundRect">
            <a:avLst>
              <a:gd name="adj" fmla="val 5318"/>
            </a:avLst>
          </a:prstGeom>
          <a:solidFill>
            <a:srgbClr val="FFFFF4"/>
          </a:solidFill>
          <a:ln w="15240">
            <a:solidFill>
              <a:srgbClr val="FFE0CC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855345" y="2879050"/>
            <a:ext cx="1891546" cy="2458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4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Target Variable</a:t>
            </a:r>
            <a:endParaRPr lang="en-US" sz="1450" dirty="0"/>
          </a:p>
        </p:txBody>
      </p:sp>
      <p:sp>
        <p:nvSpPr>
          <p:cNvPr id="13" name="Text 11"/>
          <p:cNvSpPr/>
          <p:nvPr/>
        </p:nvSpPr>
        <p:spPr>
          <a:xfrm>
            <a:off x="855345" y="3203853"/>
            <a:ext cx="6247209" cy="1709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1000" b="1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AQI</a:t>
            </a:r>
            <a:pPr algn="l" indent="0" marL="0">
              <a:lnSpc>
                <a:spcPts val="1300"/>
              </a:lnSpc>
              <a:buNone/>
            </a:pPr>
            <a:r>
              <a:rPr lang="en-US" sz="10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- Measures air pollution levels</a:t>
            </a:r>
            <a:endParaRPr lang="en-US" sz="1000" dirty="0"/>
          </a:p>
        </p:txBody>
      </p:sp>
      <p:sp>
        <p:nvSpPr>
          <p:cNvPr id="14" name="Text 12"/>
          <p:cNvSpPr/>
          <p:nvPr/>
        </p:nvSpPr>
        <p:spPr>
          <a:xfrm>
            <a:off x="855345" y="3453765"/>
            <a:ext cx="6247209" cy="1709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10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Plus categorical AQI Bucket classification</a:t>
            </a:r>
            <a:endParaRPr lang="en-US" sz="1000" dirty="0"/>
          </a:p>
        </p:txBody>
      </p:sp>
      <p:sp>
        <p:nvSpPr>
          <p:cNvPr id="15" name="Shape 13"/>
          <p:cNvSpPr/>
          <p:nvPr/>
        </p:nvSpPr>
        <p:spPr>
          <a:xfrm>
            <a:off x="7380923" y="2732246"/>
            <a:ext cx="6540937" cy="1039297"/>
          </a:xfrm>
          <a:prstGeom prst="roundRect">
            <a:avLst>
              <a:gd name="adj" fmla="val 5318"/>
            </a:avLst>
          </a:prstGeom>
          <a:solidFill>
            <a:srgbClr val="FFFFF4"/>
          </a:solidFill>
          <a:ln w="15240">
            <a:solidFill>
              <a:srgbClr val="FFE0CC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7527727" y="2879050"/>
            <a:ext cx="1891546" cy="2458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4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Metadata</a:t>
            </a:r>
            <a:endParaRPr lang="en-US" sz="1450" dirty="0"/>
          </a:p>
        </p:txBody>
      </p:sp>
      <p:sp>
        <p:nvSpPr>
          <p:cNvPr id="17" name="Text 15"/>
          <p:cNvSpPr/>
          <p:nvPr/>
        </p:nvSpPr>
        <p:spPr>
          <a:xfrm>
            <a:off x="7527727" y="3203853"/>
            <a:ext cx="6247328" cy="1709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10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Date &amp; City identifiers for spatiotemporal analysis</a:t>
            </a:r>
            <a:endParaRPr lang="en-US" sz="1000" dirty="0"/>
          </a:p>
        </p:txBody>
      </p:sp>
      <p:sp>
        <p:nvSpPr>
          <p:cNvPr id="18" name="Shape 16"/>
          <p:cNvSpPr/>
          <p:nvPr/>
        </p:nvSpPr>
        <p:spPr>
          <a:xfrm>
            <a:off x="708541" y="3985296"/>
            <a:ext cx="13213318" cy="24051"/>
          </a:xfrm>
          <a:prstGeom prst="rect">
            <a:avLst/>
          </a:prstGeom>
          <a:solidFill>
            <a:srgbClr val="67534F">
              <a:alpha val="50000"/>
            </a:srgbClr>
          </a:solidFill>
          <a:ln/>
        </p:spPr>
      </p:sp>
      <p:sp>
        <p:nvSpPr>
          <p:cNvPr id="19" name="Text 17"/>
          <p:cNvSpPr/>
          <p:nvPr/>
        </p:nvSpPr>
        <p:spPr>
          <a:xfrm>
            <a:off x="708541" y="4206597"/>
            <a:ext cx="2555319" cy="2949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AQI Classification Ranges</a:t>
            </a:r>
            <a:endParaRPr lang="en-US" sz="1750" dirty="0"/>
          </a:p>
        </p:txBody>
      </p:sp>
      <p:pic>
        <p:nvPicPr>
          <p:cNvPr id="20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708541" y="4718447"/>
            <a:ext cx="131564" cy="131564"/>
          </a:xfrm>
          <a:prstGeom prst="rect">
            <a:avLst/>
          </a:prstGeom>
        </p:spPr>
      </p:pic>
      <p:sp>
        <p:nvSpPr>
          <p:cNvPr id="21" name="Shape 18"/>
          <p:cNvSpPr/>
          <p:nvPr/>
        </p:nvSpPr>
        <p:spPr>
          <a:xfrm>
            <a:off x="708541" y="4913709"/>
            <a:ext cx="6540818" cy="15240"/>
          </a:xfrm>
          <a:prstGeom prst="rect">
            <a:avLst/>
          </a:prstGeom>
          <a:solidFill>
            <a:srgbClr val="FF954F"/>
          </a:solidFill>
          <a:ln/>
        </p:spPr>
      </p:sp>
      <p:sp>
        <p:nvSpPr>
          <p:cNvPr id="22" name="Text 19"/>
          <p:cNvSpPr/>
          <p:nvPr/>
        </p:nvSpPr>
        <p:spPr>
          <a:xfrm>
            <a:off x="708541" y="5009912"/>
            <a:ext cx="1891546" cy="2458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4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0-50: Good</a:t>
            </a:r>
            <a:endParaRPr lang="en-US" sz="1450" dirty="0"/>
          </a:p>
        </p:txBody>
      </p:sp>
      <p:sp>
        <p:nvSpPr>
          <p:cNvPr id="23" name="Text 20"/>
          <p:cNvSpPr/>
          <p:nvPr/>
        </p:nvSpPr>
        <p:spPr>
          <a:xfrm>
            <a:off x="708541" y="5334714"/>
            <a:ext cx="6540818" cy="1709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10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Air quality is satisfactory with minimal health impact</a:t>
            </a:r>
            <a:endParaRPr lang="en-US" sz="1000" dirty="0"/>
          </a:p>
        </p:txBody>
      </p:sp>
      <p:pic>
        <p:nvPicPr>
          <p:cNvPr id="24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80923" y="4718447"/>
            <a:ext cx="131564" cy="131564"/>
          </a:xfrm>
          <a:prstGeom prst="rect">
            <a:avLst/>
          </a:prstGeom>
        </p:spPr>
      </p:pic>
      <p:sp>
        <p:nvSpPr>
          <p:cNvPr id="25" name="Shape 21"/>
          <p:cNvSpPr/>
          <p:nvPr/>
        </p:nvSpPr>
        <p:spPr>
          <a:xfrm>
            <a:off x="7380923" y="4913709"/>
            <a:ext cx="6540937" cy="15240"/>
          </a:xfrm>
          <a:prstGeom prst="rect">
            <a:avLst/>
          </a:prstGeom>
          <a:solidFill>
            <a:srgbClr val="FF954F"/>
          </a:solidFill>
          <a:ln/>
        </p:spPr>
      </p:sp>
      <p:sp>
        <p:nvSpPr>
          <p:cNvPr id="26" name="Text 22"/>
          <p:cNvSpPr/>
          <p:nvPr/>
        </p:nvSpPr>
        <p:spPr>
          <a:xfrm>
            <a:off x="7380923" y="5009912"/>
            <a:ext cx="1891546" cy="2458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4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51-100: Satisfactory</a:t>
            </a:r>
            <a:endParaRPr lang="en-US" sz="1450" dirty="0"/>
          </a:p>
        </p:txBody>
      </p:sp>
      <p:sp>
        <p:nvSpPr>
          <p:cNvPr id="27" name="Text 23"/>
          <p:cNvSpPr/>
          <p:nvPr/>
        </p:nvSpPr>
        <p:spPr>
          <a:xfrm>
            <a:off x="7380923" y="5334714"/>
            <a:ext cx="6540937" cy="1709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10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Acceptable air quality for most individuals</a:t>
            </a:r>
            <a:endParaRPr lang="en-US" sz="1000" dirty="0"/>
          </a:p>
        </p:txBody>
      </p:sp>
      <p:pic>
        <p:nvPicPr>
          <p:cNvPr id="28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08541" y="5755481"/>
            <a:ext cx="131564" cy="131564"/>
          </a:xfrm>
          <a:prstGeom prst="rect">
            <a:avLst/>
          </a:prstGeom>
        </p:spPr>
      </p:pic>
      <p:sp>
        <p:nvSpPr>
          <p:cNvPr id="29" name="Shape 24"/>
          <p:cNvSpPr/>
          <p:nvPr/>
        </p:nvSpPr>
        <p:spPr>
          <a:xfrm>
            <a:off x="708541" y="5950744"/>
            <a:ext cx="6540818" cy="15240"/>
          </a:xfrm>
          <a:prstGeom prst="rect">
            <a:avLst/>
          </a:prstGeom>
          <a:solidFill>
            <a:srgbClr val="FF954F"/>
          </a:solidFill>
          <a:ln/>
        </p:spPr>
      </p:sp>
      <p:sp>
        <p:nvSpPr>
          <p:cNvPr id="30" name="Text 25"/>
          <p:cNvSpPr/>
          <p:nvPr/>
        </p:nvSpPr>
        <p:spPr>
          <a:xfrm>
            <a:off x="708541" y="6046946"/>
            <a:ext cx="1891546" cy="2458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4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101-200: Moderate</a:t>
            </a:r>
            <a:endParaRPr lang="en-US" sz="1450" dirty="0"/>
          </a:p>
        </p:txBody>
      </p:sp>
      <p:sp>
        <p:nvSpPr>
          <p:cNvPr id="31" name="Text 26"/>
          <p:cNvSpPr/>
          <p:nvPr/>
        </p:nvSpPr>
        <p:spPr>
          <a:xfrm>
            <a:off x="708541" y="6371749"/>
            <a:ext cx="6540818" cy="1709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10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May affect sensitive groups</a:t>
            </a:r>
            <a:endParaRPr lang="en-US" sz="1000" dirty="0"/>
          </a:p>
        </p:txBody>
      </p:sp>
      <p:pic>
        <p:nvPicPr>
          <p:cNvPr id="32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380923" y="5755481"/>
            <a:ext cx="131564" cy="131564"/>
          </a:xfrm>
          <a:prstGeom prst="rect">
            <a:avLst/>
          </a:prstGeom>
        </p:spPr>
      </p:pic>
      <p:sp>
        <p:nvSpPr>
          <p:cNvPr id="33" name="Shape 27"/>
          <p:cNvSpPr/>
          <p:nvPr/>
        </p:nvSpPr>
        <p:spPr>
          <a:xfrm>
            <a:off x="7380923" y="5950744"/>
            <a:ext cx="6540937" cy="15240"/>
          </a:xfrm>
          <a:prstGeom prst="rect">
            <a:avLst/>
          </a:prstGeom>
          <a:solidFill>
            <a:srgbClr val="FF954F"/>
          </a:solidFill>
          <a:ln/>
        </p:spPr>
      </p:sp>
      <p:sp>
        <p:nvSpPr>
          <p:cNvPr id="34" name="Text 28"/>
          <p:cNvSpPr/>
          <p:nvPr/>
        </p:nvSpPr>
        <p:spPr>
          <a:xfrm>
            <a:off x="7380923" y="6046946"/>
            <a:ext cx="1891546" cy="2458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4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201-300: Poor</a:t>
            </a:r>
            <a:endParaRPr lang="en-US" sz="1450" dirty="0"/>
          </a:p>
        </p:txBody>
      </p:sp>
      <p:sp>
        <p:nvSpPr>
          <p:cNvPr id="35" name="Text 29"/>
          <p:cNvSpPr/>
          <p:nvPr/>
        </p:nvSpPr>
        <p:spPr>
          <a:xfrm>
            <a:off x="7380923" y="6371749"/>
            <a:ext cx="6540937" cy="1709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10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Everyone may experience health effects</a:t>
            </a:r>
            <a:endParaRPr lang="en-US" sz="1000" dirty="0"/>
          </a:p>
        </p:txBody>
      </p:sp>
      <p:pic>
        <p:nvPicPr>
          <p:cNvPr id="36" name="Image 4" descr="preencoded.png">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8541" y="6792516"/>
            <a:ext cx="131564" cy="131564"/>
          </a:xfrm>
          <a:prstGeom prst="rect">
            <a:avLst/>
          </a:prstGeom>
        </p:spPr>
      </p:pic>
      <p:sp>
        <p:nvSpPr>
          <p:cNvPr id="37" name="Shape 30"/>
          <p:cNvSpPr/>
          <p:nvPr/>
        </p:nvSpPr>
        <p:spPr>
          <a:xfrm>
            <a:off x="708541" y="6987778"/>
            <a:ext cx="6540818" cy="15240"/>
          </a:xfrm>
          <a:prstGeom prst="rect">
            <a:avLst/>
          </a:prstGeom>
          <a:solidFill>
            <a:srgbClr val="FF954F"/>
          </a:solidFill>
          <a:ln/>
        </p:spPr>
      </p:sp>
      <p:sp>
        <p:nvSpPr>
          <p:cNvPr id="38" name="Text 31"/>
          <p:cNvSpPr/>
          <p:nvPr/>
        </p:nvSpPr>
        <p:spPr>
          <a:xfrm>
            <a:off x="708541" y="7083981"/>
            <a:ext cx="1891546" cy="2458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4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301-400: Very Poor</a:t>
            </a:r>
            <a:endParaRPr lang="en-US" sz="1450" dirty="0"/>
          </a:p>
        </p:txBody>
      </p:sp>
      <p:sp>
        <p:nvSpPr>
          <p:cNvPr id="39" name="Text 32"/>
          <p:cNvSpPr/>
          <p:nvPr/>
        </p:nvSpPr>
        <p:spPr>
          <a:xfrm>
            <a:off x="708541" y="7408783"/>
            <a:ext cx="6540818" cy="1709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10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Health alert - serious effects for all</a:t>
            </a:r>
            <a:endParaRPr lang="en-US" sz="1000" dirty="0"/>
          </a:p>
        </p:txBody>
      </p:sp>
      <p:pic>
        <p:nvPicPr>
          <p:cNvPr id="40" name="Image 5" descr="preencoded.png">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380923" y="6792516"/>
            <a:ext cx="131564" cy="131564"/>
          </a:xfrm>
          <a:prstGeom prst="rect">
            <a:avLst/>
          </a:prstGeom>
        </p:spPr>
      </p:pic>
      <p:sp>
        <p:nvSpPr>
          <p:cNvPr id="41" name="Shape 33"/>
          <p:cNvSpPr/>
          <p:nvPr/>
        </p:nvSpPr>
        <p:spPr>
          <a:xfrm>
            <a:off x="7380923" y="6987778"/>
            <a:ext cx="6540937" cy="15240"/>
          </a:xfrm>
          <a:prstGeom prst="rect">
            <a:avLst/>
          </a:prstGeom>
          <a:solidFill>
            <a:srgbClr val="FF954F"/>
          </a:solidFill>
          <a:ln/>
        </p:spPr>
      </p:sp>
      <p:sp>
        <p:nvSpPr>
          <p:cNvPr id="42" name="Text 34"/>
          <p:cNvSpPr/>
          <p:nvPr/>
        </p:nvSpPr>
        <p:spPr>
          <a:xfrm>
            <a:off x="7380923" y="7083981"/>
            <a:ext cx="1891546" cy="2458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4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401-500+: Severe</a:t>
            </a:r>
            <a:endParaRPr lang="en-US" sz="1450" dirty="0"/>
          </a:p>
        </p:txBody>
      </p:sp>
      <p:sp>
        <p:nvSpPr>
          <p:cNvPr id="43" name="Text 35"/>
          <p:cNvSpPr/>
          <p:nvPr/>
        </p:nvSpPr>
        <p:spPr>
          <a:xfrm>
            <a:off x="7380923" y="7408783"/>
            <a:ext cx="6540937" cy="1709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10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Emergency conditions affecting entire population</a:t>
            </a:r>
            <a:endParaRPr lang="en-US" sz="10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854869"/>
            <a:ext cx="6051113" cy="6357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00"/>
              </a:lnSpc>
              <a:buNone/>
            </a:pPr>
            <a:r>
              <a:rPr lang="en-US" sz="385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Data Preprocessing Pipeline</a:t>
            </a:r>
            <a:endParaRPr lang="en-US" sz="3850" dirty="0"/>
          </a:p>
        </p:txBody>
      </p:sp>
      <p:sp>
        <p:nvSpPr>
          <p:cNvPr id="4" name="Shape 1"/>
          <p:cNvSpPr/>
          <p:nvPr/>
        </p:nvSpPr>
        <p:spPr>
          <a:xfrm>
            <a:off x="6280190" y="1745813"/>
            <a:ext cx="7556421" cy="2076807"/>
          </a:xfrm>
          <a:prstGeom prst="roundRect">
            <a:avLst>
              <a:gd name="adj" fmla="val 5283"/>
            </a:avLst>
          </a:prstGeom>
          <a:solidFill>
            <a:srgbClr val="FFFFF4">
              <a:alpha val="95000"/>
            </a:srgbClr>
          </a:solidFill>
          <a:ln w="22860">
            <a:solidFill>
              <a:srgbClr val="FFE0CC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257330" y="1745813"/>
            <a:ext cx="91440" cy="2076807"/>
          </a:xfrm>
          <a:prstGeom prst="roundRect">
            <a:avLst>
              <a:gd name="adj" fmla="val 78140"/>
            </a:avLst>
          </a:prstGeom>
          <a:solidFill>
            <a:srgbClr val="FF954F"/>
          </a:solidFill>
          <a:ln/>
        </p:spPr>
      </p:sp>
      <p:sp>
        <p:nvSpPr>
          <p:cNvPr id="6" name="Text 3"/>
          <p:cNvSpPr/>
          <p:nvPr/>
        </p:nvSpPr>
        <p:spPr>
          <a:xfrm>
            <a:off x="6541651" y="1938695"/>
            <a:ext cx="3180398" cy="3814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3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Handling Missing Values</a:t>
            </a:r>
            <a:endParaRPr lang="en-US" sz="2300" dirty="0"/>
          </a:p>
        </p:txBody>
      </p:sp>
      <p:sp>
        <p:nvSpPr>
          <p:cNvPr id="7" name="Text 4"/>
          <p:cNvSpPr/>
          <p:nvPr/>
        </p:nvSpPr>
        <p:spPr>
          <a:xfrm>
            <a:off x="6541651" y="2422208"/>
            <a:ext cx="7102078" cy="442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00" b="1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Target Variable Protection:</a:t>
            </a:r>
            <a:pPr algn="l" indent="0" marL="0">
              <a:lnSpc>
                <a:spcPts val="1700"/>
              </a:lnSpc>
              <a:buNone/>
            </a:pPr>
            <a:r>
              <a:rPr lang="en-US" sz="13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Rows with missing AQI values were completely removed to ensure model accuracy and prevent training on incomplete targets.</a:t>
            </a:r>
            <a:endParaRPr lang="en-US" sz="1300" dirty="0"/>
          </a:p>
        </p:txBody>
      </p:sp>
      <p:sp>
        <p:nvSpPr>
          <p:cNvPr id="8" name="Text 5"/>
          <p:cNvSpPr/>
          <p:nvPr/>
        </p:nvSpPr>
        <p:spPr>
          <a:xfrm>
            <a:off x="6541651" y="2966442"/>
            <a:ext cx="7102078" cy="6632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00" b="1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Feature Imputation:</a:t>
            </a:r>
            <a:pPr algn="l" indent="0" marL="0">
              <a:lnSpc>
                <a:spcPts val="1700"/>
              </a:lnSpc>
              <a:buNone/>
            </a:pPr>
            <a:r>
              <a:rPr lang="en-US" sz="13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For numerical features (PM2.5, PM10, NO2, etc.), missing values were filled using </a:t>
            </a:r>
            <a:pPr algn="l" indent="0" marL="0">
              <a:lnSpc>
                <a:spcPts val="1700"/>
              </a:lnSpc>
              <a:buNone/>
            </a:pPr>
            <a:r>
              <a:rPr lang="en-US" sz="1300" dirty="0">
                <a:solidFill>
                  <a:srgbClr val="FF95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mean imputation</a:t>
            </a:r>
            <a:pPr algn="l" indent="0" marL="0">
              <a:lnSpc>
                <a:spcPts val="1700"/>
              </a:lnSpc>
              <a:buNone/>
            </a:pPr>
            <a:r>
              <a:rPr lang="en-US" sz="13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, replacing nulls with column averages to preserve data distribution.</a:t>
            </a:r>
            <a:endParaRPr lang="en-US" sz="1300" dirty="0"/>
          </a:p>
        </p:txBody>
      </p:sp>
      <p:sp>
        <p:nvSpPr>
          <p:cNvPr id="9" name="Shape 6"/>
          <p:cNvSpPr/>
          <p:nvPr/>
        </p:nvSpPr>
        <p:spPr>
          <a:xfrm>
            <a:off x="6280190" y="3992642"/>
            <a:ext cx="7556421" cy="2076807"/>
          </a:xfrm>
          <a:prstGeom prst="roundRect">
            <a:avLst>
              <a:gd name="adj" fmla="val 5283"/>
            </a:avLst>
          </a:prstGeom>
          <a:solidFill>
            <a:srgbClr val="FFFFF4">
              <a:alpha val="95000"/>
            </a:srgbClr>
          </a:solidFill>
          <a:ln w="22860">
            <a:solidFill>
              <a:srgbClr val="FFE0CC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6257330" y="3992642"/>
            <a:ext cx="91440" cy="2076807"/>
          </a:xfrm>
          <a:prstGeom prst="roundRect">
            <a:avLst>
              <a:gd name="adj" fmla="val 78140"/>
            </a:avLst>
          </a:prstGeom>
          <a:solidFill>
            <a:srgbClr val="FF954F"/>
          </a:solidFill>
          <a:ln/>
        </p:spPr>
      </p:sp>
      <p:sp>
        <p:nvSpPr>
          <p:cNvPr id="11" name="Text 8"/>
          <p:cNvSpPr/>
          <p:nvPr/>
        </p:nvSpPr>
        <p:spPr>
          <a:xfrm>
            <a:off x="6541651" y="4185523"/>
            <a:ext cx="2934533" cy="3814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3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Feature Scaling</a:t>
            </a:r>
            <a:endParaRPr lang="en-US" sz="2300" dirty="0"/>
          </a:p>
        </p:txBody>
      </p:sp>
      <p:sp>
        <p:nvSpPr>
          <p:cNvPr id="12" name="Text 9"/>
          <p:cNvSpPr/>
          <p:nvPr/>
        </p:nvSpPr>
        <p:spPr>
          <a:xfrm>
            <a:off x="6541651" y="4669036"/>
            <a:ext cx="7102078" cy="442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Data standardization applied using </a:t>
            </a:r>
            <a:pPr algn="l" indent="0" marL="0">
              <a:lnSpc>
                <a:spcPts val="1700"/>
              </a:lnSpc>
              <a:buNone/>
            </a:pPr>
            <a:r>
              <a:rPr lang="en-US" sz="1300" b="1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StandardScaler</a:t>
            </a:r>
            <a:pPr algn="l" indent="0" marL="0">
              <a:lnSpc>
                <a:spcPts val="1700"/>
              </a:lnSpc>
              <a:buNone/>
            </a:pPr>
            <a:r>
              <a:rPr lang="en-US" sz="13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, transforming all features to achieve </a:t>
            </a:r>
            <a:pPr algn="l" indent="0" marL="0">
              <a:lnSpc>
                <a:spcPts val="1700"/>
              </a:lnSpc>
              <a:buNone/>
            </a:pPr>
            <a:r>
              <a:rPr lang="en-US" sz="1300" dirty="0">
                <a:solidFill>
                  <a:srgbClr val="FF95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zero mean and unit variance</a:t>
            </a:r>
            <a:pPr algn="l" indent="0" marL="0">
              <a:lnSpc>
                <a:spcPts val="1700"/>
              </a:lnSpc>
              <a:buNone/>
            </a:pPr>
            <a:r>
              <a:rPr lang="en-US" sz="13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.</a:t>
            </a:r>
            <a:endParaRPr lang="en-US" sz="1300" dirty="0"/>
          </a:p>
        </p:txBody>
      </p:sp>
      <p:sp>
        <p:nvSpPr>
          <p:cNvPr id="13" name="Text 10"/>
          <p:cNvSpPr/>
          <p:nvPr/>
        </p:nvSpPr>
        <p:spPr>
          <a:xfrm>
            <a:off x="6541651" y="5213271"/>
            <a:ext cx="7102078" cy="6632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00" b="1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Why Scaling Matters:</a:t>
            </a:r>
            <a:pPr algn="l" indent="0" marL="0">
              <a:lnSpc>
                <a:spcPts val="1700"/>
              </a:lnSpc>
              <a:buNone/>
            </a:pPr>
            <a:r>
              <a:rPr lang="en-US" sz="13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Standardization ensures models like Linear Regression and Neural Networks perform optimally by equalizing feature magnitudes, preventing features with larger scales from dominating predictions.</a:t>
            </a:r>
            <a:endParaRPr lang="en-US" sz="1300" dirty="0"/>
          </a:p>
        </p:txBody>
      </p:sp>
      <p:sp>
        <p:nvSpPr>
          <p:cNvPr id="14" name="Shape 11"/>
          <p:cNvSpPr/>
          <p:nvPr/>
        </p:nvSpPr>
        <p:spPr>
          <a:xfrm>
            <a:off x="6280190" y="6260783"/>
            <a:ext cx="7556421" cy="1113830"/>
          </a:xfrm>
          <a:prstGeom prst="roundRect">
            <a:avLst>
              <a:gd name="adj" fmla="val 6415"/>
            </a:avLst>
          </a:prstGeom>
          <a:solidFill>
            <a:srgbClr val="FFD1B3"/>
          </a:solidFill>
          <a:ln/>
        </p:spPr>
      </p:sp>
      <p:pic>
        <p:nvPicPr>
          <p:cNvPr id="1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0211" y="6492121"/>
            <a:ext cx="212646" cy="170021"/>
          </a:xfrm>
          <a:prstGeom prst="rect">
            <a:avLst/>
          </a:prstGeom>
        </p:spPr>
      </p:pic>
      <p:sp>
        <p:nvSpPr>
          <p:cNvPr id="16" name="Text 12"/>
          <p:cNvSpPr/>
          <p:nvPr/>
        </p:nvSpPr>
        <p:spPr>
          <a:xfrm>
            <a:off x="6832878" y="6473309"/>
            <a:ext cx="6833711" cy="6632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00" b="1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Data Quality Impact:</a:t>
            </a:r>
            <a:pPr algn="l" indent="0" marL="0">
              <a:lnSpc>
                <a:spcPts val="1700"/>
              </a:lnSpc>
              <a:buNone/>
            </a:pPr>
            <a:r>
              <a:rPr lang="en-US" sz="130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These preprocessing steps reduced noise, improved model convergence speed, and enhanced overall prediction reliability across all three algorithms tested.</a:t>
            </a:r>
            <a:endParaRPr lang="en-US" sz="13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39961"/>
            <a:ext cx="6978610" cy="7205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50"/>
              </a:lnSpc>
              <a:buNone/>
            </a:pPr>
            <a:r>
              <a:rPr lang="en-US" sz="435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Feature Correlation Analysis</a:t>
            </a:r>
            <a:endParaRPr lang="en-US" sz="4350" dirty="0"/>
          </a:p>
        </p:txBody>
      </p:sp>
      <p:sp>
        <p:nvSpPr>
          <p:cNvPr id="3" name="Text 1"/>
          <p:cNvSpPr/>
          <p:nvPr/>
        </p:nvSpPr>
        <p:spPr>
          <a:xfrm>
            <a:off x="793790" y="1842492"/>
            <a:ext cx="3712250" cy="4321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60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Purpose &amp; Methodology</a:t>
            </a:r>
            <a:endParaRPr lang="en-US" sz="2600" dirty="0"/>
          </a:p>
        </p:txBody>
      </p:sp>
      <p:sp>
        <p:nvSpPr>
          <p:cNvPr id="4" name="Text 2"/>
          <p:cNvSpPr/>
          <p:nvPr/>
        </p:nvSpPr>
        <p:spPr>
          <a:xfrm>
            <a:off x="793790" y="2467451"/>
            <a:ext cx="5610582" cy="7515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correlation heatmap visualizes statistical relationships between AQI and various pollutants, helping identify the most </a:t>
            </a:r>
            <a:pPr algn="l" indent="0" marL="0">
              <a:lnSpc>
                <a:spcPts val="1950"/>
              </a:lnSpc>
              <a:buNone/>
            </a:pPr>
            <a:r>
              <a:rPr lang="en-US" sz="1500" dirty="0">
                <a:solidFill>
                  <a:srgbClr val="FF95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influential features</a:t>
            </a:r>
            <a:pPr algn="l" indent="0" marL="0">
              <a:lnSpc>
                <a:spcPts val="1950"/>
              </a:lnSpc>
              <a:buNone/>
            </a:pPr>
            <a:r>
              <a:rPr lang="en-US" sz="15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for accurate prediction.</a:t>
            </a:r>
            <a:endParaRPr lang="en-US" sz="1500" dirty="0"/>
          </a:p>
        </p:txBody>
      </p:sp>
      <p:sp>
        <p:nvSpPr>
          <p:cNvPr id="5" name="Shape 3"/>
          <p:cNvSpPr/>
          <p:nvPr/>
        </p:nvSpPr>
        <p:spPr>
          <a:xfrm>
            <a:off x="793790" y="3532089"/>
            <a:ext cx="5610582" cy="31671"/>
          </a:xfrm>
          <a:prstGeom prst="rect">
            <a:avLst/>
          </a:prstGeom>
          <a:solidFill>
            <a:srgbClr val="67534F">
              <a:alpha val="50000"/>
            </a:srgbClr>
          </a:solidFill>
          <a:ln/>
        </p:spPr>
      </p:sp>
      <p:sp>
        <p:nvSpPr>
          <p:cNvPr id="6" name="Text 4"/>
          <p:cNvSpPr/>
          <p:nvPr/>
        </p:nvSpPr>
        <p:spPr>
          <a:xfrm>
            <a:off x="793790" y="3780473"/>
            <a:ext cx="3325773" cy="4321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60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Key Insights</a:t>
            </a:r>
            <a:endParaRPr lang="en-US" sz="2600" dirty="0"/>
          </a:p>
        </p:txBody>
      </p:sp>
      <p:sp>
        <p:nvSpPr>
          <p:cNvPr id="7" name="Text 5"/>
          <p:cNvSpPr/>
          <p:nvPr/>
        </p:nvSpPr>
        <p:spPr>
          <a:xfrm>
            <a:off x="793790" y="4405432"/>
            <a:ext cx="5610582" cy="7515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950"/>
              </a:lnSpc>
              <a:buSzPct val="100000"/>
              <a:buChar char="•"/>
            </a:pPr>
            <a:r>
              <a:rPr lang="en-US" sz="1500" b="1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PM2.5 (0.65)</a:t>
            </a:r>
            <a:pPr algn="l" indent="0" marL="0">
              <a:lnSpc>
                <a:spcPts val="1950"/>
              </a:lnSpc>
              <a:buNone/>
            </a:pPr>
            <a:r>
              <a:rPr lang="en-US" sz="15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and </a:t>
            </a:r>
            <a:pPr algn="l" indent="0" marL="0">
              <a:lnSpc>
                <a:spcPts val="1950"/>
              </a:lnSpc>
              <a:buNone/>
            </a:pPr>
            <a:r>
              <a:rPr lang="en-US" sz="1500" b="1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 (0.68)</a:t>
            </a:r>
            <a:pPr algn="l" indent="0" marL="0">
              <a:lnSpc>
                <a:spcPts val="1950"/>
              </a:lnSpc>
              <a:buNone/>
            </a:pPr>
            <a:r>
              <a:rPr lang="en-US" sz="15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demonstrate strong positive correlations with AQI, establishing them as </a:t>
            </a:r>
            <a:pPr algn="l" indent="0" marL="0">
              <a:lnSpc>
                <a:spcPts val="1950"/>
              </a:lnSpc>
              <a:buNone/>
            </a:pPr>
            <a:r>
              <a:rPr lang="en-US" sz="1500" dirty="0">
                <a:solidFill>
                  <a:srgbClr val="FF95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critical predictors</a:t>
            </a:r>
            <a:endParaRPr lang="en-US" sz="1500" dirty="0"/>
          </a:p>
        </p:txBody>
      </p:sp>
      <p:sp>
        <p:nvSpPr>
          <p:cNvPr id="8" name="Text 6"/>
          <p:cNvSpPr/>
          <p:nvPr/>
        </p:nvSpPr>
        <p:spPr>
          <a:xfrm>
            <a:off x="793790" y="5224343"/>
            <a:ext cx="5610582" cy="5010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950"/>
              </a:lnSpc>
              <a:buSzPct val="100000"/>
              <a:buChar char="•"/>
            </a:pPr>
            <a:r>
              <a:rPr lang="en-US" sz="1500" b="1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PM10, NO2, and SO2</a:t>
            </a:r>
            <a:pPr algn="l" indent="0" marL="0">
              <a:lnSpc>
                <a:spcPts val="1950"/>
              </a:lnSpc>
              <a:buNone/>
            </a:pPr>
            <a:r>
              <a:rPr lang="en-US" sz="15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contribute significantly to AQI fluctuations</a:t>
            </a:r>
            <a:endParaRPr lang="en-US" sz="1500" dirty="0"/>
          </a:p>
        </p:txBody>
      </p:sp>
      <p:sp>
        <p:nvSpPr>
          <p:cNvPr id="9" name="Text 7"/>
          <p:cNvSpPr/>
          <p:nvPr/>
        </p:nvSpPr>
        <p:spPr>
          <a:xfrm>
            <a:off x="793790" y="5792748"/>
            <a:ext cx="5610582" cy="5010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950"/>
              </a:lnSpc>
              <a:buSzPct val="100000"/>
              <a:buChar char="•"/>
            </a:pPr>
            <a:r>
              <a:rPr lang="en-US" sz="1500" b="1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Weak correlations</a:t>
            </a:r>
            <a:pPr algn="l" indent="0" marL="0">
              <a:lnSpc>
                <a:spcPts val="1950"/>
              </a:lnSpc>
              <a:buNone/>
            </a:pPr>
            <a:r>
              <a:rPr lang="en-US" sz="15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for O3, Benzene, and Xylene indicate lesser direct impact</a:t>
            </a:r>
            <a:endParaRPr lang="en-US" sz="1500" dirty="0"/>
          </a:p>
        </p:txBody>
      </p:sp>
      <p:pic>
        <p:nvPicPr>
          <p:cNvPr id="10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82289" y="1866543"/>
            <a:ext cx="5410438" cy="3974783"/>
          </a:xfrm>
          <a:prstGeom prst="rect">
            <a:avLst/>
          </a:prstGeom>
        </p:spPr>
      </p:pic>
      <p:sp>
        <p:nvSpPr>
          <p:cNvPr id="11" name="Shape 8"/>
          <p:cNvSpPr/>
          <p:nvPr/>
        </p:nvSpPr>
        <p:spPr>
          <a:xfrm>
            <a:off x="793790" y="6577965"/>
            <a:ext cx="13042821" cy="1011674"/>
          </a:xfrm>
          <a:prstGeom prst="roundRect">
            <a:avLst>
              <a:gd name="adj" fmla="val 8004"/>
            </a:avLst>
          </a:prstGeom>
          <a:solidFill>
            <a:srgbClr val="FFD1B3"/>
          </a:solidFill>
          <a:ln/>
        </p:spPr>
      </p:sp>
      <p:pic>
        <p:nvPicPr>
          <p:cNvPr id="12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552" y="6840617"/>
            <a:ext cx="240983" cy="192762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1420297" y="6818828"/>
            <a:ext cx="12223552" cy="5010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00" b="1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Feature Selection Impact:</a:t>
            </a:r>
            <a:pPr algn="l" indent="0" marL="0">
              <a:lnSpc>
                <a:spcPts val="1950"/>
              </a:lnSpc>
              <a:buNone/>
            </a:pPr>
            <a:r>
              <a:rPr lang="en-US" sz="150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This correlation analysis informed feature engineering decisions and validated the inclusion of particulate matter and carbon monoxide as primary predictive variables.</a:t>
            </a:r>
            <a:endParaRPr lang="en-US" sz="15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23277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978944"/>
            <a:ext cx="5765721" cy="6357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00"/>
              </a:lnSpc>
              <a:buNone/>
            </a:pPr>
            <a:r>
              <a:rPr lang="en-US" sz="385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Machine Learning Models</a:t>
            </a:r>
            <a:endParaRPr lang="en-US" sz="3850" dirty="0"/>
          </a:p>
        </p:txBody>
      </p:sp>
      <p:sp>
        <p:nvSpPr>
          <p:cNvPr id="4" name="Shape 1"/>
          <p:cNvSpPr/>
          <p:nvPr/>
        </p:nvSpPr>
        <p:spPr>
          <a:xfrm>
            <a:off x="793790" y="3869888"/>
            <a:ext cx="4234220" cy="3507224"/>
          </a:xfrm>
          <a:prstGeom prst="roundRect">
            <a:avLst>
              <a:gd name="adj" fmla="val 2037"/>
            </a:avLst>
          </a:prstGeom>
          <a:solidFill>
            <a:srgbClr val="FFFFF4"/>
          </a:solidFill>
          <a:ln w="15240">
            <a:solidFill>
              <a:srgbClr val="FFE0CC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979051" y="4055150"/>
            <a:ext cx="510302" cy="510302"/>
          </a:xfrm>
          <a:prstGeom prst="roundRect">
            <a:avLst>
              <a:gd name="adj" fmla="val 17917009"/>
            </a:avLst>
          </a:prstGeom>
          <a:solidFill>
            <a:srgbClr val="FF954F"/>
          </a:solidFill>
          <a:ln/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9426" y="4195405"/>
            <a:ext cx="229553" cy="22955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79051" y="4735473"/>
            <a:ext cx="2934533" cy="3814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3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Linear Regression</a:t>
            </a:r>
            <a:endParaRPr lang="en-US" sz="2300" dirty="0"/>
          </a:p>
        </p:txBody>
      </p:sp>
      <p:sp>
        <p:nvSpPr>
          <p:cNvPr id="8" name="Text 4"/>
          <p:cNvSpPr/>
          <p:nvPr/>
        </p:nvSpPr>
        <p:spPr>
          <a:xfrm>
            <a:off x="979051" y="5218986"/>
            <a:ext cx="3863697" cy="8843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00" b="1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Approach:</a:t>
            </a:r>
            <a:pPr algn="l" indent="0" marL="0">
              <a:lnSpc>
                <a:spcPts val="1700"/>
              </a:lnSpc>
              <a:buNone/>
            </a:pPr>
            <a:r>
              <a:rPr lang="en-US" sz="13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Predicts continuous AQI values by identifying direct linear relationships between input pollutant features and target output.</a:t>
            </a:r>
            <a:endParaRPr lang="en-US" sz="1300" dirty="0"/>
          </a:p>
        </p:txBody>
      </p:sp>
      <p:sp>
        <p:nvSpPr>
          <p:cNvPr id="9" name="Text 5"/>
          <p:cNvSpPr/>
          <p:nvPr/>
        </p:nvSpPr>
        <p:spPr>
          <a:xfrm>
            <a:off x="979051" y="6205418"/>
            <a:ext cx="3863697" cy="2210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00" b="1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Strengths:</a:t>
            </a:r>
            <a:pPr algn="l" indent="0" marL="0">
              <a:lnSpc>
                <a:spcPts val="1700"/>
              </a:lnSpc>
              <a:buNone/>
            </a:pPr>
            <a:r>
              <a:rPr lang="en-US" sz="13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Simple, interpretable, fast training</a:t>
            </a:r>
            <a:endParaRPr lang="en-US" sz="1300" dirty="0"/>
          </a:p>
        </p:txBody>
      </p:sp>
      <p:sp>
        <p:nvSpPr>
          <p:cNvPr id="10" name="Text 6"/>
          <p:cNvSpPr/>
          <p:nvPr/>
        </p:nvSpPr>
        <p:spPr>
          <a:xfrm>
            <a:off x="979051" y="6528554"/>
            <a:ext cx="3863697" cy="6632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00" b="1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Limitations:</a:t>
            </a:r>
            <a:pPr algn="l" indent="0" marL="0">
              <a:lnSpc>
                <a:spcPts val="1700"/>
              </a:lnSpc>
              <a:buNone/>
            </a:pPr>
            <a:r>
              <a:rPr lang="en-US" sz="13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Struggles with complex, non-linear patterns common in environmental data</a:t>
            </a:r>
            <a:endParaRPr lang="en-US" sz="1300" dirty="0"/>
          </a:p>
        </p:txBody>
      </p:sp>
      <p:sp>
        <p:nvSpPr>
          <p:cNvPr id="11" name="Shape 7"/>
          <p:cNvSpPr/>
          <p:nvPr/>
        </p:nvSpPr>
        <p:spPr>
          <a:xfrm>
            <a:off x="5198031" y="3869888"/>
            <a:ext cx="4234220" cy="3507224"/>
          </a:xfrm>
          <a:prstGeom prst="roundRect">
            <a:avLst>
              <a:gd name="adj" fmla="val 2037"/>
            </a:avLst>
          </a:prstGeom>
          <a:solidFill>
            <a:srgbClr val="FFFFF4"/>
          </a:solidFill>
          <a:ln w="15240">
            <a:solidFill>
              <a:srgbClr val="FFE0CC"/>
            </a:solidFill>
            <a:prstDash val="solid"/>
          </a:ln>
        </p:spPr>
      </p:sp>
      <p:sp>
        <p:nvSpPr>
          <p:cNvPr id="12" name="Shape 8"/>
          <p:cNvSpPr/>
          <p:nvPr/>
        </p:nvSpPr>
        <p:spPr>
          <a:xfrm>
            <a:off x="5383292" y="4055150"/>
            <a:ext cx="510302" cy="510302"/>
          </a:xfrm>
          <a:prstGeom prst="roundRect">
            <a:avLst>
              <a:gd name="adj" fmla="val 17917009"/>
            </a:avLst>
          </a:prstGeom>
          <a:solidFill>
            <a:srgbClr val="FF954F"/>
          </a:solidFill>
          <a:ln/>
        </p:spPr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23667" y="4195405"/>
            <a:ext cx="229553" cy="229552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5383292" y="4735473"/>
            <a:ext cx="3351848" cy="3814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3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Random Forest Regressor</a:t>
            </a:r>
            <a:endParaRPr lang="en-US" sz="2300" dirty="0"/>
          </a:p>
        </p:txBody>
      </p:sp>
      <p:sp>
        <p:nvSpPr>
          <p:cNvPr id="15" name="Text 10"/>
          <p:cNvSpPr/>
          <p:nvPr/>
        </p:nvSpPr>
        <p:spPr>
          <a:xfrm>
            <a:off x="5383292" y="5218986"/>
            <a:ext cx="3863697" cy="6632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00" b="1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Approach:</a:t>
            </a:r>
            <a:pPr algn="l" indent="0" marL="0">
              <a:lnSpc>
                <a:spcPts val="1700"/>
              </a:lnSpc>
              <a:buNone/>
            </a:pPr>
            <a:r>
              <a:rPr lang="en-US" sz="13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Ensemble method using multiple decision trees, combining their predictions through averaging for improved accuracy.</a:t>
            </a:r>
            <a:endParaRPr lang="en-US" sz="1300" dirty="0"/>
          </a:p>
        </p:txBody>
      </p:sp>
      <p:sp>
        <p:nvSpPr>
          <p:cNvPr id="16" name="Text 11"/>
          <p:cNvSpPr/>
          <p:nvPr/>
        </p:nvSpPr>
        <p:spPr>
          <a:xfrm>
            <a:off x="5383292" y="5984319"/>
            <a:ext cx="3863697" cy="442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00" b="1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Strengths:</a:t>
            </a:r>
            <a:pPr algn="l" indent="0" marL="0">
              <a:lnSpc>
                <a:spcPts val="1700"/>
              </a:lnSpc>
              <a:buNone/>
            </a:pPr>
            <a:r>
              <a:rPr lang="en-US" sz="13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Handles non-linearity excellently, reduces overfitting, resilient to missing data</a:t>
            </a:r>
            <a:endParaRPr lang="en-US" sz="1300" dirty="0"/>
          </a:p>
        </p:txBody>
      </p:sp>
      <p:sp>
        <p:nvSpPr>
          <p:cNvPr id="17" name="Text 12"/>
          <p:cNvSpPr/>
          <p:nvPr/>
        </p:nvSpPr>
        <p:spPr>
          <a:xfrm>
            <a:off x="5383292" y="6528554"/>
            <a:ext cx="3863697" cy="442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00" b="1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Advantages:</a:t>
            </a:r>
            <a:pPr algn="l" indent="0" marL="0">
              <a:lnSpc>
                <a:spcPts val="1700"/>
              </a:lnSpc>
              <a:buNone/>
            </a:pPr>
            <a:r>
              <a:rPr lang="en-US" sz="13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Captures complex pollutant interactions effectively</a:t>
            </a:r>
            <a:endParaRPr lang="en-US" sz="1300" dirty="0"/>
          </a:p>
        </p:txBody>
      </p:sp>
      <p:sp>
        <p:nvSpPr>
          <p:cNvPr id="18" name="Shape 13"/>
          <p:cNvSpPr/>
          <p:nvPr/>
        </p:nvSpPr>
        <p:spPr>
          <a:xfrm>
            <a:off x="9602272" y="3869888"/>
            <a:ext cx="4234220" cy="3507224"/>
          </a:xfrm>
          <a:prstGeom prst="roundRect">
            <a:avLst>
              <a:gd name="adj" fmla="val 2037"/>
            </a:avLst>
          </a:prstGeom>
          <a:solidFill>
            <a:srgbClr val="FFFFF4"/>
          </a:solidFill>
          <a:ln w="15240">
            <a:solidFill>
              <a:srgbClr val="FFE0CC"/>
            </a:solidFill>
            <a:prstDash val="solid"/>
          </a:ln>
        </p:spPr>
      </p:sp>
      <p:sp>
        <p:nvSpPr>
          <p:cNvPr id="19" name="Shape 14"/>
          <p:cNvSpPr/>
          <p:nvPr/>
        </p:nvSpPr>
        <p:spPr>
          <a:xfrm>
            <a:off x="9787533" y="4055150"/>
            <a:ext cx="510302" cy="510302"/>
          </a:xfrm>
          <a:prstGeom prst="roundRect">
            <a:avLst>
              <a:gd name="adj" fmla="val 17917009"/>
            </a:avLst>
          </a:prstGeom>
          <a:solidFill>
            <a:srgbClr val="FF954F"/>
          </a:solidFill>
          <a:ln/>
        </p:spPr>
      </p:sp>
      <p:pic>
        <p:nvPicPr>
          <p:cNvPr id="20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927908" y="4195405"/>
            <a:ext cx="229553" cy="229552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9787533" y="4735473"/>
            <a:ext cx="2934533" cy="3814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3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XGBoost Regressor</a:t>
            </a:r>
            <a:endParaRPr lang="en-US" sz="2300" dirty="0"/>
          </a:p>
        </p:txBody>
      </p:sp>
      <p:sp>
        <p:nvSpPr>
          <p:cNvPr id="22" name="Text 16"/>
          <p:cNvSpPr/>
          <p:nvPr/>
        </p:nvSpPr>
        <p:spPr>
          <a:xfrm>
            <a:off x="9787533" y="5218986"/>
            <a:ext cx="3863697" cy="8843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00" b="1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Approach:</a:t>
            </a:r>
            <a:pPr algn="l" indent="0" marL="0">
              <a:lnSpc>
                <a:spcPts val="1700"/>
              </a:lnSpc>
              <a:buNone/>
            </a:pPr>
            <a:r>
              <a:rPr lang="en-US" sz="13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High-performance gradient boosting algorithm that sequentially enhances weak models, correcting errors iteratively.</a:t>
            </a:r>
            <a:endParaRPr lang="en-US" sz="1300" dirty="0"/>
          </a:p>
        </p:txBody>
      </p:sp>
      <p:sp>
        <p:nvSpPr>
          <p:cNvPr id="23" name="Text 17"/>
          <p:cNvSpPr/>
          <p:nvPr/>
        </p:nvSpPr>
        <p:spPr>
          <a:xfrm>
            <a:off x="9787533" y="6205418"/>
            <a:ext cx="3863697" cy="442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00" b="1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Strengths:</a:t>
            </a:r>
            <a:pPr algn="l" indent="0" marL="0">
              <a:lnSpc>
                <a:spcPts val="1700"/>
              </a:lnSpc>
              <a:buNone/>
            </a:pPr>
            <a:r>
              <a:rPr lang="en-US" sz="13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Fast, scalable, highly accurate with built-in regularization</a:t>
            </a:r>
            <a:endParaRPr lang="en-US" sz="1300" dirty="0"/>
          </a:p>
        </p:txBody>
      </p:sp>
      <p:sp>
        <p:nvSpPr>
          <p:cNvPr id="24" name="Text 18"/>
          <p:cNvSpPr/>
          <p:nvPr/>
        </p:nvSpPr>
        <p:spPr>
          <a:xfrm>
            <a:off x="9787533" y="6749653"/>
            <a:ext cx="3863697" cy="442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00" b="1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Advantages:</a:t>
            </a:r>
            <a:pPr algn="l" indent="0" marL="0">
              <a:lnSpc>
                <a:spcPts val="1700"/>
              </a:lnSpc>
              <a:buNone/>
            </a:pPr>
            <a:r>
              <a:rPr lang="en-US" sz="13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Prevents overfitting while maintaining superior predictive power</a:t>
            </a:r>
            <a:endParaRPr lang="en-US" sz="13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41496" y="425410"/>
            <a:ext cx="4969550" cy="4336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60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Training &amp; Evaluation Framework</a:t>
            </a:r>
            <a:endParaRPr lang="en-US" sz="26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1496" y="1091089"/>
            <a:ext cx="4515803" cy="46410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57463" y="1671161"/>
            <a:ext cx="1668066" cy="2168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Train-Test Split</a:t>
            </a:r>
            <a:endParaRPr lang="en-US" sz="1300" dirty="0"/>
          </a:p>
        </p:txBody>
      </p:sp>
      <p:sp>
        <p:nvSpPr>
          <p:cNvPr id="5" name="Text 2"/>
          <p:cNvSpPr/>
          <p:nvPr/>
        </p:nvSpPr>
        <p:spPr>
          <a:xfrm>
            <a:off x="657463" y="1957507"/>
            <a:ext cx="4283869" cy="1508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150"/>
              </a:lnSpc>
              <a:buNone/>
            </a:pPr>
            <a:r>
              <a:rPr lang="en-US" sz="9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Dataset divided into </a:t>
            </a:r>
            <a:pPr algn="l" indent="0" marL="0">
              <a:lnSpc>
                <a:spcPts val="1150"/>
              </a:lnSpc>
              <a:buNone/>
            </a:pPr>
            <a:r>
              <a:rPr lang="en-US" sz="900" b="1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80% training</a:t>
            </a:r>
            <a:pPr algn="l" indent="0" marL="0">
              <a:lnSpc>
                <a:spcPts val="1150"/>
              </a:lnSpc>
              <a:buNone/>
            </a:pPr>
            <a:r>
              <a:rPr lang="en-US" sz="9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and </a:t>
            </a:r>
            <a:pPr algn="l" indent="0" marL="0">
              <a:lnSpc>
                <a:spcPts val="1150"/>
              </a:lnSpc>
              <a:buNone/>
            </a:pPr>
            <a:r>
              <a:rPr lang="en-US" sz="900" b="1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20% testing</a:t>
            </a:r>
            <a:pPr algn="l" indent="0" marL="0">
              <a:lnSpc>
                <a:spcPts val="1150"/>
              </a:lnSpc>
              <a:buNone/>
            </a:pPr>
            <a:r>
              <a:rPr lang="en-US" sz="9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subsets</a:t>
            </a:r>
            <a:endParaRPr lang="en-US" sz="900" dirty="0"/>
          </a:p>
        </p:txBody>
      </p:sp>
      <p:sp>
        <p:nvSpPr>
          <p:cNvPr id="6" name="Text 3"/>
          <p:cNvSpPr/>
          <p:nvPr/>
        </p:nvSpPr>
        <p:spPr>
          <a:xfrm>
            <a:off x="657463" y="2177891"/>
            <a:ext cx="4283869" cy="1508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150"/>
              </a:lnSpc>
              <a:buNone/>
            </a:pPr>
            <a:r>
              <a:rPr lang="en-US" sz="9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Ensures models learn patterns while maintaining validation integrity</a:t>
            </a:r>
            <a:endParaRPr lang="en-US" sz="90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7299" y="1091089"/>
            <a:ext cx="4515803" cy="464106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173266" y="1671161"/>
            <a:ext cx="1668066" cy="2168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Evaluation Metrics</a:t>
            </a:r>
            <a:endParaRPr lang="en-US" sz="1300" dirty="0"/>
          </a:p>
        </p:txBody>
      </p:sp>
      <p:sp>
        <p:nvSpPr>
          <p:cNvPr id="9" name="Text 5"/>
          <p:cNvSpPr/>
          <p:nvPr/>
        </p:nvSpPr>
        <p:spPr>
          <a:xfrm>
            <a:off x="5173266" y="1957507"/>
            <a:ext cx="4283869" cy="3017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150"/>
              </a:lnSpc>
              <a:buNone/>
            </a:pPr>
            <a:r>
              <a:rPr lang="en-US" sz="9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Three complementary metrics assess model performance comprehensively</a:t>
            </a:r>
            <a:endParaRPr lang="en-US" sz="90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73101" y="1091089"/>
            <a:ext cx="4515803" cy="464106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9689068" y="1671161"/>
            <a:ext cx="1668066" cy="2168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Performance Analysis</a:t>
            </a:r>
            <a:endParaRPr lang="en-US" sz="1300" dirty="0"/>
          </a:p>
        </p:txBody>
      </p:sp>
      <p:sp>
        <p:nvSpPr>
          <p:cNvPr id="12" name="Text 7"/>
          <p:cNvSpPr/>
          <p:nvPr/>
        </p:nvSpPr>
        <p:spPr>
          <a:xfrm>
            <a:off x="9689068" y="1957507"/>
            <a:ext cx="4283869" cy="1508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150"/>
              </a:lnSpc>
              <a:buNone/>
            </a:pPr>
            <a:r>
              <a:rPr lang="en-US" sz="9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Compare models across metrics to identify optimal approach</a:t>
            </a:r>
            <a:endParaRPr lang="en-US" sz="900" dirty="0"/>
          </a:p>
        </p:txBody>
      </p:sp>
      <p:sp>
        <p:nvSpPr>
          <p:cNvPr id="13" name="Shape 8"/>
          <p:cNvSpPr/>
          <p:nvPr/>
        </p:nvSpPr>
        <p:spPr>
          <a:xfrm>
            <a:off x="541496" y="2633145"/>
            <a:ext cx="13547408" cy="22026"/>
          </a:xfrm>
          <a:prstGeom prst="rect">
            <a:avLst/>
          </a:prstGeom>
          <a:solidFill>
            <a:srgbClr val="67534F">
              <a:alpha val="50000"/>
            </a:srgbClr>
          </a:solidFill>
          <a:ln/>
        </p:spPr>
      </p:sp>
      <p:sp>
        <p:nvSpPr>
          <p:cNvPr id="14" name="Text 9"/>
          <p:cNvSpPr/>
          <p:nvPr/>
        </p:nvSpPr>
        <p:spPr>
          <a:xfrm>
            <a:off x="541496" y="2829044"/>
            <a:ext cx="3251597" cy="260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55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Model Evaluation Metrics Explained</a:t>
            </a:r>
            <a:endParaRPr lang="en-US" sz="1550" dirty="0"/>
          </a:p>
        </p:txBody>
      </p:sp>
      <p:sp>
        <p:nvSpPr>
          <p:cNvPr id="15" name="Text 10"/>
          <p:cNvSpPr/>
          <p:nvPr/>
        </p:nvSpPr>
        <p:spPr>
          <a:xfrm>
            <a:off x="541496" y="3379113"/>
            <a:ext cx="2092404" cy="2168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0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Mean Absolute Error (MAE)</a:t>
            </a:r>
            <a:endParaRPr lang="en-US" sz="1300" dirty="0"/>
          </a:p>
        </p:txBody>
      </p:sp>
      <p:sp>
        <p:nvSpPr>
          <p:cNvPr id="16" name="Text 11"/>
          <p:cNvSpPr/>
          <p:nvPr/>
        </p:nvSpPr>
        <p:spPr>
          <a:xfrm>
            <a:off x="541496" y="3711892"/>
            <a:ext cx="6632138" cy="3017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150"/>
              </a:lnSpc>
              <a:buNone/>
            </a:pPr>
            <a:r>
              <a:rPr lang="en-US" sz="9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Measures the </a:t>
            </a:r>
            <a:pPr algn="l" indent="0" marL="0">
              <a:lnSpc>
                <a:spcPts val="1150"/>
              </a:lnSpc>
              <a:buNone/>
            </a:pPr>
            <a:r>
              <a:rPr lang="en-US" sz="900" b="1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average absolute difference</a:t>
            </a:r>
            <a:pPr algn="l" indent="0" marL="0">
              <a:lnSpc>
                <a:spcPts val="1150"/>
              </a:lnSpc>
              <a:buNone/>
            </a:pPr>
            <a:r>
              <a:rPr lang="en-US" sz="9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between actual and predicted AQI values. Lower MAE indicates superior model accuracy with predictions closer to ground truth.</a:t>
            </a:r>
            <a:endParaRPr lang="en-US" sz="900" dirty="0"/>
          </a:p>
        </p:txBody>
      </p:sp>
      <p:sp>
        <p:nvSpPr>
          <p:cNvPr id="17" name="Text 12"/>
          <p:cNvSpPr/>
          <p:nvPr/>
        </p:nvSpPr>
        <p:spPr>
          <a:xfrm>
            <a:off x="541496" y="4118015"/>
            <a:ext cx="6632138" cy="1508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150"/>
              </a:lnSpc>
              <a:buNone/>
            </a:pPr>
            <a:r>
              <a:rPr lang="en-US" sz="900" dirty="0">
                <a:solidFill>
                  <a:srgbClr val="FF95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Interpretation:</a:t>
            </a:r>
            <a:pPr algn="l" indent="0" marL="0">
              <a:lnSpc>
                <a:spcPts val="1150"/>
              </a:lnSpc>
              <a:buNone/>
            </a:pPr>
            <a:r>
              <a:rPr lang="en-US" sz="9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Easy to understand - represents average prediction error in AQI units.</a:t>
            </a:r>
            <a:endParaRPr lang="en-US" sz="900" dirty="0"/>
          </a:p>
        </p:txBody>
      </p:sp>
      <p:pic>
        <p:nvPicPr>
          <p:cNvPr id="18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4385" y="3393638"/>
            <a:ext cx="4974074" cy="497407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50796" y="511254"/>
            <a:ext cx="4633079" cy="4863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800"/>
              </a:lnSpc>
              <a:buNone/>
            </a:pPr>
            <a:r>
              <a:rPr lang="en-US" sz="290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Model Performance Results</a:t>
            </a:r>
            <a:endParaRPr lang="en-US" sz="2900" dirty="0"/>
          </a:p>
        </p:txBody>
      </p:sp>
      <p:sp>
        <p:nvSpPr>
          <p:cNvPr id="3" name="Text 1"/>
          <p:cNvSpPr/>
          <p:nvPr/>
        </p:nvSpPr>
        <p:spPr>
          <a:xfrm>
            <a:off x="650796" y="1322903"/>
            <a:ext cx="3390424" cy="2918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75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Root Mean Squared Error (RMSE)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650796" y="1744861"/>
            <a:ext cx="7187922" cy="3381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10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Similar to MAE but </a:t>
            </a:r>
            <a:pPr algn="l" indent="0" marL="0">
              <a:lnSpc>
                <a:spcPts val="1300"/>
              </a:lnSpc>
              <a:buNone/>
            </a:pPr>
            <a:r>
              <a:rPr lang="en-US" sz="1000" dirty="0">
                <a:solidFill>
                  <a:srgbClr val="FF95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penalizes larger errors more strongly</a:t>
            </a:r>
            <a:pPr algn="l" indent="0" marL="0">
              <a:lnSpc>
                <a:spcPts val="1300"/>
              </a:lnSpc>
              <a:buNone/>
            </a:pPr>
            <a:r>
              <a:rPr lang="en-US" sz="10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through squaring, making it sensitive to outliers and helping identify models that make significant prediction deviations.</a:t>
            </a:r>
            <a:endParaRPr lang="en-US" sz="1000" dirty="0"/>
          </a:p>
        </p:txBody>
      </p:sp>
      <p:sp>
        <p:nvSpPr>
          <p:cNvPr id="5" name="Shape 3"/>
          <p:cNvSpPr/>
          <p:nvPr/>
        </p:nvSpPr>
        <p:spPr>
          <a:xfrm>
            <a:off x="650796" y="2294370"/>
            <a:ext cx="7187922" cy="23813"/>
          </a:xfrm>
          <a:prstGeom prst="rect">
            <a:avLst/>
          </a:prstGeom>
          <a:solidFill>
            <a:srgbClr val="67534F">
              <a:alpha val="50000"/>
            </a:srgbClr>
          </a:solidFill>
          <a:ln/>
        </p:spPr>
      </p:sp>
      <p:sp>
        <p:nvSpPr>
          <p:cNvPr id="6" name="Text 4"/>
          <p:cNvSpPr/>
          <p:nvPr/>
        </p:nvSpPr>
        <p:spPr>
          <a:xfrm>
            <a:off x="650796" y="2464475"/>
            <a:ext cx="3968829" cy="2918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75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R² Score (Coefficient of Determination)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650796" y="2886432"/>
            <a:ext cx="7187922" cy="3381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10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Quantifies how well the model </a:t>
            </a:r>
            <a:pPr algn="l" indent="0" marL="0">
              <a:lnSpc>
                <a:spcPts val="1300"/>
              </a:lnSpc>
              <a:buNone/>
            </a:pPr>
            <a:r>
              <a:rPr lang="en-US" sz="1000" b="1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explains variance</a:t>
            </a:r>
            <a:pPr algn="l" indent="0" marL="0">
              <a:lnSpc>
                <a:spcPts val="1300"/>
              </a:lnSpc>
              <a:buNone/>
            </a:pPr>
            <a:r>
              <a:rPr lang="en-US" sz="10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in AQI predictions. Values range from 0 to 1, where </a:t>
            </a:r>
            <a:pPr algn="l" indent="0" marL="0">
              <a:lnSpc>
                <a:spcPts val="1300"/>
              </a:lnSpc>
              <a:buNone/>
            </a:pPr>
            <a:r>
              <a:rPr lang="en-US" sz="1000" dirty="0">
                <a:solidFill>
                  <a:srgbClr val="FF95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 indicates perfect fit</a:t>
            </a:r>
            <a:pPr algn="l" indent="0" marL="0">
              <a:lnSpc>
                <a:spcPts val="1300"/>
              </a:lnSpc>
              <a:buNone/>
            </a:pPr>
            <a:r>
              <a:rPr lang="en-US" sz="10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and 0 means no predictive capability.</a:t>
            </a:r>
            <a:endParaRPr lang="en-US" sz="1000" dirty="0"/>
          </a:p>
        </p:txBody>
      </p:sp>
      <p:pic>
        <p:nvPicPr>
          <p:cNvPr id="8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63758" y="1339096"/>
            <a:ext cx="4076343" cy="4076343"/>
          </a:xfrm>
          <a:prstGeom prst="rect">
            <a:avLst/>
          </a:prstGeom>
        </p:spPr>
      </p:pic>
      <p:sp>
        <p:nvSpPr>
          <p:cNvPr id="9" name="Shape 6"/>
          <p:cNvSpPr/>
          <p:nvPr/>
        </p:nvSpPr>
        <p:spPr>
          <a:xfrm>
            <a:off x="650796" y="5773138"/>
            <a:ext cx="13328809" cy="23813"/>
          </a:xfrm>
          <a:prstGeom prst="rect">
            <a:avLst/>
          </a:prstGeom>
          <a:solidFill>
            <a:srgbClr val="67534F">
              <a:alpha val="50000"/>
            </a:srgbClr>
          </a:solidFill>
          <a:ln/>
        </p:spPr>
      </p:sp>
      <p:sp>
        <p:nvSpPr>
          <p:cNvPr id="10" name="Text 7"/>
          <p:cNvSpPr/>
          <p:nvPr/>
        </p:nvSpPr>
        <p:spPr>
          <a:xfrm>
            <a:off x="650796" y="5992058"/>
            <a:ext cx="3499961" cy="2918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75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Comparative Performance Analysis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650796" y="6479024"/>
            <a:ext cx="13328809" cy="1376363"/>
          </a:xfrm>
          <a:prstGeom prst="roundRect">
            <a:avLst>
              <a:gd name="adj" fmla="val 3972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12" name="Shape 9"/>
          <p:cNvSpPr/>
          <p:nvPr/>
        </p:nvSpPr>
        <p:spPr>
          <a:xfrm>
            <a:off x="658416" y="6486644"/>
            <a:ext cx="13313569" cy="34028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3" name="Text 10"/>
          <p:cNvSpPr/>
          <p:nvPr/>
        </p:nvSpPr>
        <p:spPr>
          <a:xfrm>
            <a:off x="788551" y="6572250"/>
            <a:ext cx="3064312" cy="1690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1000" b="1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Model</a:t>
            </a:r>
            <a:endParaRPr lang="en-US" sz="1000" dirty="0"/>
          </a:p>
        </p:txBody>
      </p:sp>
      <p:sp>
        <p:nvSpPr>
          <p:cNvPr id="14" name="Text 11"/>
          <p:cNvSpPr/>
          <p:nvPr/>
        </p:nvSpPr>
        <p:spPr>
          <a:xfrm>
            <a:off x="4120753" y="6572250"/>
            <a:ext cx="3060502" cy="1690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1000" b="1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MAE</a:t>
            </a:r>
            <a:endParaRPr lang="en-US" sz="1000" dirty="0"/>
          </a:p>
        </p:txBody>
      </p:sp>
      <p:sp>
        <p:nvSpPr>
          <p:cNvPr id="15" name="Text 12"/>
          <p:cNvSpPr/>
          <p:nvPr/>
        </p:nvSpPr>
        <p:spPr>
          <a:xfrm>
            <a:off x="7449145" y="6572250"/>
            <a:ext cx="3060502" cy="1690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1000" b="1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RMSE</a:t>
            </a:r>
            <a:endParaRPr lang="en-US" sz="1000" dirty="0"/>
          </a:p>
        </p:txBody>
      </p:sp>
      <p:sp>
        <p:nvSpPr>
          <p:cNvPr id="16" name="Text 13"/>
          <p:cNvSpPr/>
          <p:nvPr/>
        </p:nvSpPr>
        <p:spPr>
          <a:xfrm>
            <a:off x="10777537" y="6572250"/>
            <a:ext cx="3064312" cy="1690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1000" b="1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R² Score</a:t>
            </a:r>
            <a:endParaRPr lang="en-US" sz="1000" dirty="0"/>
          </a:p>
        </p:txBody>
      </p:sp>
      <p:sp>
        <p:nvSpPr>
          <p:cNvPr id="17" name="Shape 14"/>
          <p:cNvSpPr/>
          <p:nvPr/>
        </p:nvSpPr>
        <p:spPr>
          <a:xfrm>
            <a:off x="658416" y="6826925"/>
            <a:ext cx="13313569" cy="34028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8" name="Text 15"/>
          <p:cNvSpPr/>
          <p:nvPr/>
        </p:nvSpPr>
        <p:spPr>
          <a:xfrm>
            <a:off x="788551" y="6912531"/>
            <a:ext cx="3064312" cy="1690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10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Linear Regression</a:t>
            </a:r>
            <a:endParaRPr lang="en-US" sz="1000" dirty="0"/>
          </a:p>
        </p:txBody>
      </p:sp>
      <p:sp>
        <p:nvSpPr>
          <p:cNvPr id="19" name="Text 16"/>
          <p:cNvSpPr/>
          <p:nvPr/>
        </p:nvSpPr>
        <p:spPr>
          <a:xfrm>
            <a:off x="4120753" y="6912531"/>
            <a:ext cx="3060502" cy="1690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10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31.20</a:t>
            </a:r>
            <a:endParaRPr lang="en-US" sz="1000" dirty="0"/>
          </a:p>
        </p:txBody>
      </p:sp>
      <p:sp>
        <p:nvSpPr>
          <p:cNvPr id="20" name="Text 17"/>
          <p:cNvSpPr/>
          <p:nvPr/>
        </p:nvSpPr>
        <p:spPr>
          <a:xfrm>
            <a:off x="7449145" y="6912531"/>
            <a:ext cx="3060502" cy="1690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10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59.11</a:t>
            </a:r>
            <a:endParaRPr lang="en-US" sz="1000" dirty="0"/>
          </a:p>
        </p:txBody>
      </p:sp>
      <p:sp>
        <p:nvSpPr>
          <p:cNvPr id="21" name="Text 18"/>
          <p:cNvSpPr/>
          <p:nvPr/>
        </p:nvSpPr>
        <p:spPr>
          <a:xfrm>
            <a:off x="10777537" y="6912531"/>
            <a:ext cx="3064312" cy="1690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10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0.809</a:t>
            </a:r>
            <a:endParaRPr lang="en-US" sz="1000" dirty="0"/>
          </a:p>
        </p:txBody>
      </p:sp>
      <p:sp>
        <p:nvSpPr>
          <p:cNvPr id="22" name="Shape 19"/>
          <p:cNvSpPr/>
          <p:nvPr/>
        </p:nvSpPr>
        <p:spPr>
          <a:xfrm>
            <a:off x="658416" y="7167205"/>
            <a:ext cx="13313569" cy="34028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3" name="Text 20"/>
          <p:cNvSpPr/>
          <p:nvPr/>
        </p:nvSpPr>
        <p:spPr>
          <a:xfrm>
            <a:off x="788551" y="7252811"/>
            <a:ext cx="3064312" cy="1690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1000" b="1" dirty="0">
                <a:solidFill>
                  <a:srgbClr val="FF95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Random Forest</a:t>
            </a:r>
            <a:endParaRPr lang="en-US" sz="1000" dirty="0"/>
          </a:p>
        </p:txBody>
      </p:sp>
      <p:sp>
        <p:nvSpPr>
          <p:cNvPr id="24" name="Text 21"/>
          <p:cNvSpPr/>
          <p:nvPr/>
        </p:nvSpPr>
        <p:spPr>
          <a:xfrm>
            <a:off x="4120753" y="7252811"/>
            <a:ext cx="3060502" cy="1690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1000" b="1" dirty="0">
                <a:solidFill>
                  <a:srgbClr val="FF95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20.59</a:t>
            </a:r>
            <a:endParaRPr lang="en-US" sz="1000" dirty="0"/>
          </a:p>
        </p:txBody>
      </p:sp>
      <p:sp>
        <p:nvSpPr>
          <p:cNvPr id="25" name="Text 22"/>
          <p:cNvSpPr/>
          <p:nvPr/>
        </p:nvSpPr>
        <p:spPr>
          <a:xfrm>
            <a:off x="7449145" y="7252811"/>
            <a:ext cx="3060502" cy="1690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1000" b="1" dirty="0">
                <a:solidFill>
                  <a:srgbClr val="FF95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40.48</a:t>
            </a:r>
            <a:endParaRPr lang="en-US" sz="1000" dirty="0"/>
          </a:p>
        </p:txBody>
      </p:sp>
      <p:sp>
        <p:nvSpPr>
          <p:cNvPr id="26" name="Text 23"/>
          <p:cNvSpPr/>
          <p:nvPr/>
        </p:nvSpPr>
        <p:spPr>
          <a:xfrm>
            <a:off x="10777537" y="7252811"/>
            <a:ext cx="3064312" cy="1690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1000" b="1" dirty="0">
                <a:solidFill>
                  <a:srgbClr val="FF95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0.911</a:t>
            </a:r>
            <a:endParaRPr lang="en-US" sz="1000" dirty="0"/>
          </a:p>
        </p:txBody>
      </p:sp>
      <p:sp>
        <p:nvSpPr>
          <p:cNvPr id="27" name="Shape 24"/>
          <p:cNvSpPr/>
          <p:nvPr/>
        </p:nvSpPr>
        <p:spPr>
          <a:xfrm>
            <a:off x="658416" y="7507486"/>
            <a:ext cx="13313569" cy="34028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8" name="Text 25"/>
          <p:cNvSpPr/>
          <p:nvPr/>
        </p:nvSpPr>
        <p:spPr>
          <a:xfrm>
            <a:off x="788551" y="7593092"/>
            <a:ext cx="3064312" cy="1690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10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XGBoost</a:t>
            </a:r>
            <a:endParaRPr lang="en-US" sz="1000" dirty="0"/>
          </a:p>
        </p:txBody>
      </p:sp>
      <p:sp>
        <p:nvSpPr>
          <p:cNvPr id="29" name="Text 26"/>
          <p:cNvSpPr/>
          <p:nvPr/>
        </p:nvSpPr>
        <p:spPr>
          <a:xfrm>
            <a:off x="4120753" y="7593092"/>
            <a:ext cx="3060502" cy="1690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10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21.84</a:t>
            </a:r>
            <a:endParaRPr lang="en-US" sz="1000" dirty="0"/>
          </a:p>
        </p:txBody>
      </p:sp>
      <p:sp>
        <p:nvSpPr>
          <p:cNvPr id="30" name="Text 27"/>
          <p:cNvSpPr/>
          <p:nvPr/>
        </p:nvSpPr>
        <p:spPr>
          <a:xfrm>
            <a:off x="7449145" y="7593092"/>
            <a:ext cx="3060502" cy="1690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10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42.38</a:t>
            </a:r>
            <a:endParaRPr lang="en-US" sz="1000" dirty="0"/>
          </a:p>
        </p:txBody>
      </p:sp>
      <p:sp>
        <p:nvSpPr>
          <p:cNvPr id="31" name="Text 28"/>
          <p:cNvSpPr/>
          <p:nvPr/>
        </p:nvSpPr>
        <p:spPr>
          <a:xfrm>
            <a:off x="10777537" y="7593092"/>
            <a:ext cx="3064312" cy="1690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10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0.902</a:t>
            </a:r>
            <a:endParaRPr lang="en-US" sz="1000" dirty="0"/>
          </a:p>
        </p:txBody>
      </p:sp>
      <p:sp>
        <p:nvSpPr>
          <p:cNvPr id="32" name="Text 29"/>
          <p:cNvSpPr/>
          <p:nvPr/>
        </p:nvSpPr>
        <p:spPr>
          <a:xfrm>
            <a:off x="650796" y="8001714"/>
            <a:ext cx="13328809" cy="1690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1000" b="1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Winner:</a:t>
            </a:r>
            <a:pPr algn="l" indent="0" marL="0">
              <a:lnSpc>
                <a:spcPts val="1300"/>
              </a:lnSpc>
              <a:buNone/>
            </a:pPr>
            <a:r>
              <a:rPr lang="en-US" sz="10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Random Forest achieved the </a:t>
            </a:r>
            <a:pPr algn="l" indent="0" marL="0">
              <a:lnSpc>
                <a:spcPts val="1300"/>
              </a:lnSpc>
              <a:buNone/>
            </a:pPr>
            <a:r>
              <a:rPr lang="en-US" sz="1000" dirty="0">
                <a:solidFill>
                  <a:srgbClr val="FF95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lowest error rates</a:t>
            </a:r>
            <a:pPr algn="l" indent="0" marL="0">
              <a:lnSpc>
                <a:spcPts val="1300"/>
              </a:lnSpc>
              <a:buNone/>
            </a:pPr>
            <a:r>
              <a:rPr lang="en-US" sz="10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and </a:t>
            </a:r>
            <a:pPr algn="l" indent="0" marL="0">
              <a:lnSpc>
                <a:spcPts val="1300"/>
              </a:lnSpc>
              <a:buNone/>
            </a:pPr>
            <a:r>
              <a:rPr lang="en-US" sz="1000" dirty="0">
                <a:solidFill>
                  <a:srgbClr val="FF95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highest R² score</a:t>
            </a:r>
            <a:pPr algn="l" indent="0" marL="0">
              <a:lnSpc>
                <a:spcPts val="1300"/>
              </a:lnSpc>
              <a:buNone/>
            </a:pPr>
            <a:r>
              <a:rPr lang="en-US" sz="10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, demonstrating superior predictive accuracy across all metrics.</a:t>
            </a:r>
            <a:endParaRPr lang="en-US" sz="10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020485"/>
            <a:ext cx="7556421" cy="16954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6650"/>
              </a:lnSpc>
              <a:buNone/>
            </a:pPr>
            <a:r>
              <a:rPr lang="en-US" sz="510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Model Comparison Visualization</a:t>
            </a:r>
            <a:endParaRPr lang="en-US" sz="5100" dirty="0"/>
          </a:p>
        </p:txBody>
      </p:sp>
      <p:sp>
        <p:nvSpPr>
          <p:cNvPr id="4" name="Text 1"/>
          <p:cNvSpPr/>
          <p:nvPr/>
        </p:nvSpPr>
        <p:spPr>
          <a:xfrm>
            <a:off x="793790" y="3056096"/>
            <a:ext cx="7556421" cy="11791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visualization above clearly demonstrates performance differences across our three models. </a:t>
            </a:r>
            <a:pPr algn="l" indent="0" marL="0">
              <a:lnSpc>
                <a:spcPts val="2300"/>
              </a:lnSpc>
              <a:buNone/>
            </a:pPr>
            <a:r>
              <a:rPr lang="en-US" sz="1750" b="1" dirty="0">
                <a:solidFill>
                  <a:srgbClr val="FF95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Random Forest</a:t>
            </a:r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consistently outperforms Linear Regression and closely matches XGBoost, with noticeably lower error rates and superior R² scores.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603790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34%</a:t>
            </a:r>
            <a:endParaRPr lang="en-US" sz="5850" dirty="0"/>
          </a:p>
        </p:txBody>
      </p:sp>
      <p:sp>
        <p:nvSpPr>
          <p:cNvPr id="6" name="Text 3"/>
          <p:cNvSpPr/>
          <p:nvPr/>
        </p:nvSpPr>
        <p:spPr>
          <a:xfrm>
            <a:off x="793790" y="5635585"/>
            <a:ext cx="2329815" cy="8477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3300"/>
              </a:lnSpc>
              <a:buNone/>
            </a:pPr>
            <a:r>
              <a:rPr lang="en-US" sz="25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MAE Improvement</a:t>
            </a:r>
            <a:endParaRPr lang="en-US" sz="2550" dirty="0"/>
          </a:p>
        </p:txBody>
      </p:sp>
      <p:sp>
        <p:nvSpPr>
          <p:cNvPr id="7" name="Text 4"/>
          <p:cNvSpPr/>
          <p:nvPr/>
        </p:nvSpPr>
        <p:spPr>
          <a:xfrm>
            <a:off x="793790" y="6619399"/>
            <a:ext cx="2329815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Random Forest vs Linear Regression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3407093" y="4603790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31%</a:t>
            </a:r>
            <a:endParaRPr lang="en-US" sz="5850" dirty="0"/>
          </a:p>
        </p:txBody>
      </p:sp>
      <p:sp>
        <p:nvSpPr>
          <p:cNvPr id="9" name="Text 6"/>
          <p:cNvSpPr/>
          <p:nvPr/>
        </p:nvSpPr>
        <p:spPr>
          <a:xfrm>
            <a:off x="3407093" y="5635585"/>
            <a:ext cx="2329815" cy="8477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3300"/>
              </a:lnSpc>
              <a:buNone/>
            </a:pPr>
            <a:r>
              <a:rPr lang="en-US" sz="25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RMSE Reduction</a:t>
            </a:r>
            <a:endParaRPr lang="en-US" sz="2550" dirty="0"/>
          </a:p>
        </p:txBody>
      </p:sp>
      <p:sp>
        <p:nvSpPr>
          <p:cNvPr id="10" name="Text 7"/>
          <p:cNvSpPr/>
          <p:nvPr/>
        </p:nvSpPr>
        <p:spPr>
          <a:xfrm>
            <a:off x="3407093" y="6619399"/>
            <a:ext cx="2329815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Random Forest vs Linear Regression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6020395" y="4603790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91%</a:t>
            </a:r>
            <a:endParaRPr lang="en-US" sz="5850" dirty="0"/>
          </a:p>
        </p:txBody>
      </p:sp>
      <p:sp>
        <p:nvSpPr>
          <p:cNvPr id="12" name="Text 9"/>
          <p:cNvSpPr/>
          <p:nvPr/>
        </p:nvSpPr>
        <p:spPr>
          <a:xfrm>
            <a:off x="6020395" y="5635585"/>
            <a:ext cx="2329815" cy="423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300"/>
              </a:lnSpc>
              <a:buNone/>
            </a:pPr>
            <a:r>
              <a:rPr lang="en-US" sz="25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R² Score</a:t>
            </a:r>
            <a:endParaRPr lang="en-US" sz="2550" dirty="0"/>
          </a:p>
        </p:txBody>
      </p:sp>
      <p:sp>
        <p:nvSpPr>
          <p:cNvPr id="13" name="Text 10"/>
          <p:cNvSpPr/>
          <p:nvPr/>
        </p:nvSpPr>
        <p:spPr>
          <a:xfrm>
            <a:off x="6020395" y="6195536"/>
            <a:ext cx="2329815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Variance explained by Random Forest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2025-11-19T09:21:20Z</dcterms:created>
  <dcterms:modified xsi:type="dcterms:W3CDTF">2025-11-19T09:21:20Z</dcterms:modified>
</cp:coreProperties>
</file>